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63" r:id="rId4"/>
    <p:sldId id="257" r:id="rId5"/>
    <p:sldId id="258" r:id="rId6"/>
    <p:sldId id="355" r:id="rId7"/>
    <p:sldId id="357" r:id="rId8"/>
    <p:sldId id="365" r:id="rId9"/>
    <p:sldId id="375" r:id="rId10"/>
    <p:sldId id="367" r:id="rId11"/>
    <p:sldId id="366" r:id="rId12"/>
    <p:sldId id="360" r:id="rId13"/>
    <p:sldId id="369" r:id="rId14"/>
    <p:sldId id="361" r:id="rId15"/>
    <p:sldId id="370" r:id="rId16"/>
    <p:sldId id="377" r:id="rId17"/>
    <p:sldId id="373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298" r:id="rId2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E39"/>
    <a:srgbClr val="71FFB1"/>
    <a:srgbClr val="A6C045"/>
    <a:srgbClr val="CBD1BE"/>
    <a:srgbClr val="B6B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3783" autoAdjust="0"/>
  </p:normalViewPr>
  <p:slideViewPr>
    <p:cSldViewPr snapToGrid="0" snapToObjects="1">
      <p:cViewPr varScale="1">
        <p:scale>
          <a:sx n="80" d="100"/>
          <a:sy n="80" d="100"/>
        </p:scale>
        <p:origin x="-19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F71C2-64E9-4F34-8E80-653594392740}" type="doc">
      <dgm:prSet loTypeId="urn:microsoft.com/office/officeart/2005/8/layout/hList6" loCatId="list" qsTypeId="urn:microsoft.com/office/officeart/2005/8/quickstyle/simple4" qsCatId="simple" csTypeId="urn:microsoft.com/office/officeart/2005/8/colors/accent6_5" csCatId="accent6" phldr="1"/>
      <dgm:spPr/>
      <dgm:t>
        <a:bodyPr/>
        <a:lstStyle/>
        <a:p>
          <a:endParaRPr lang="es-CO"/>
        </a:p>
      </dgm:t>
    </dgm:pt>
    <dgm:pt modelId="{E16E5BBC-4E86-41E3-A7FE-C1A8D7012D61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O" b="1" dirty="0" smtClean="0"/>
            <a:t>Población Objetivo: </a:t>
          </a:r>
          <a:endParaRPr lang="es-CO" dirty="0"/>
        </a:p>
      </dgm:t>
    </dgm:pt>
    <dgm:pt modelId="{8A369F70-24BB-4A47-8C57-69128A32DEFA}" type="parTrans" cxnId="{C62D6B2B-CB0B-4234-9DF1-4DD42E8AFBBA}">
      <dgm:prSet/>
      <dgm:spPr/>
      <dgm:t>
        <a:bodyPr/>
        <a:lstStyle/>
        <a:p>
          <a:endParaRPr lang="es-CO"/>
        </a:p>
      </dgm:t>
    </dgm:pt>
    <dgm:pt modelId="{64BF7286-23FB-43D2-B407-015FEAE6D2D3}" type="sibTrans" cxnId="{C62D6B2B-CB0B-4234-9DF1-4DD42E8AFBBA}">
      <dgm:prSet/>
      <dgm:spPr/>
      <dgm:t>
        <a:bodyPr/>
        <a:lstStyle/>
        <a:p>
          <a:endParaRPr lang="es-CO"/>
        </a:p>
      </dgm:t>
    </dgm:pt>
    <dgm:pt modelId="{1C38F7B2-8F69-4B66-9E46-32D7CAF7A7B1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CO" dirty="0" smtClean="0"/>
            <a:t>Clientes, usuarios y comunidad en general.  </a:t>
          </a:r>
          <a:endParaRPr lang="es-CO" dirty="0"/>
        </a:p>
      </dgm:t>
    </dgm:pt>
    <dgm:pt modelId="{7988AF53-B00F-404B-B0F6-90385508BB35}" type="parTrans" cxnId="{30A21F9F-1C09-4615-B129-C38AF0F4A49D}">
      <dgm:prSet/>
      <dgm:spPr/>
      <dgm:t>
        <a:bodyPr/>
        <a:lstStyle/>
        <a:p>
          <a:endParaRPr lang="es-CO"/>
        </a:p>
      </dgm:t>
    </dgm:pt>
    <dgm:pt modelId="{EBD52FD2-16C7-46B9-8E7A-5801F3CD147F}" type="sibTrans" cxnId="{30A21F9F-1C09-4615-B129-C38AF0F4A49D}">
      <dgm:prSet/>
      <dgm:spPr/>
      <dgm:t>
        <a:bodyPr/>
        <a:lstStyle/>
        <a:p>
          <a:endParaRPr lang="es-CO"/>
        </a:p>
      </dgm:t>
    </dgm:pt>
    <dgm:pt modelId="{4ECBE2DA-A90B-46EE-9AC2-986C6AD6EB23}" type="pres">
      <dgm:prSet presAssocID="{AF6F71C2-64E9-4F34-8E80-6535943927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116F9A9-8714-4526-AACC-8BB84406CACF}" type="pres">
      <dgm:prSet presAssocID="{E16E5BBC-4E86-41E3-A7FE-C1A8D7012D61}" presName="node" presStyleLbl="node1" presStyleIdx="0" presStyleCnt="2" custLinFactNeighborX="-86985" custLinFactNeighborY="706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0BA411-56EB-42D0-AB98-4AF35ECDCAE8}" type="pres">
      <dgm:prSet presAssocID="{64BF7286-23FB-43D2-B407-015FEAE6D2D3}" presName="sibTrans" presStyleCnt="0"/>
      <dgm:spPr/>
    </dgm:pt>
    <dgm:pt modelId="{6DC3647E-8070-4DC6-A1CF-D2FBA327AD9D}" type="pres">
      <dgm:prSet presAssocID="{1C38F7B2-8F69-4B66-9E46-32D7CAF7A7B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7E094BF-8B40-421B-9095-1F1DBAFBAE9C}" type="presOf" srcId="{AF6F71C2-64E9-4F34-8E80-653594392740}" destId="{4ECBE2DA-A90B-46EE-9AC2-986C6AD6EB23}" srcOrd="0" destOrd="0" presId="urn:microsoft.com/office/officeart/2005/8/layout/hList6"/>
    <dgm:cxn modelId="{C62D6B2B-CB0B-4234-9DF1-4DD42E8AFBBA}" srcId="{AF6F71C2-64E9-4F34-8E80-653594392740}" destId="{E16E5BBC-4E86-41E3-A7FE-C1A8D7012D61}" srcOrd="0" destOrd="0" parTransId="{8A369F70-24BB-4A47-8C57-69128A32DEFA}" sibTransId="{64BF7286-23FB-43D2-B407-015FEAE6D2D3}"/>
    <dgm:cxn modelId="{DDB55995-AF90-4E9E-801E-D880EA182BB4}" type="presOf" srcId="{1C38F7B2-8F69-4B66-9E46-32D7CAF7A7B1}" destId="{6DC3647E-8070-4DC6-A1CF-D2FBA327AD9D}" srcOrd="0" destOrd="0" presId="urn:microsoft.com/office/officeart/2005/8/layout/hList6"/>
    <dgm:cxn modelId="{30A21F9F-1C09-4615-B129-C38AF0F4A49D}" srcId="{AF6F71C2-64E9-4F34-8E80-653594392740}" destId="{1C38F7B2-8F69-4B66-9E46-32D7CAF7A7B1}" srcOrd="1" destOrd="0" parTransId="{7988AF53-B00F-404B-B0F6-90385508BB35}" sibTransId="{EBD52FD2-16C7-46B9-8E7A-5801F3CD147F}"/>
    <dgm:cxn modelId="{C6D5511F-63D3-4831-9B9A-C5BBF2B0CFAC}" type="presOf" srcId="{E16E5BBC-4E86-41E3-A7FE-C1A8D7012D61}" destId="{1116F9A9-8714-4526-AACC-8BB84406CACF}" srcOrd="0" destOrd="0" presId="urn:microsoft.com/office/officeart/2005/8/layout/hList6"/>
    <dgm:cxn modelId="{ED1B3214-D42B-474E-95FB-A6692E5345A8}" type="presParOf" srcId="{4ECBE2DA-A90B-46EE-9AC2-986C6AD6EB23}" destId="{1116F9A9-8714-4526-AACC-8BB84406CACF}" srcOrd="0" destOrd="0" presId="urn:microsoft.com/office/officeart/2005/8/layout/hList6"/>
    <dgm:cxn modelId="{4732C9AF-4D92-4B14-A7A1-AD77C7983FFF}" type="presParOf" srcId="{4ECBE2DA-A90B-46EE-9AC2-986C6AD6EB23}" destId="{D10BA411-56EB-42D0-AB98-4AF35ECDCAE8}" srcOrd="1" destOrd="0" presId="urn:microsoft.com/office/officeart/2005/8/layout/hList6"/>
    <dgm:cxn modelId="{F175BC5C-8B2D-465B-A02C-70625D73345E}" type="presParOf" srcId="{4ECBE2DA-A90B-46EE-9AC2-986C6AD6EB23}" destId="{6DC3647E-8070-4DC6-A1CF-D2FBA327AD9D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CB322-81C7-4A24-97CE-5D233348477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4B87B5E-2B8C-4602-A9A1-BDB810185DD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CO" sz="1200" b="0" dirty="0" smtClean="0">
              <a:solidFill>
                <a:schemeClr val="tx1"/>
              </a:solidFill>
              <a:latin typeface="Arial Rounded MT Bold" pitchFamily="34" charset="0"/>
            </a:rPr>
            <a:t>1) Acercamiento e Identificación</a:t>
          </a:r>
          <a:endParaRPr lang="es-CO" sz="1200" b="0" dirty="0">
            <a:solidFill>
              <a:schemeClr val="tx1"/>
            </a:solidFill>
            <a:latin typeface="Arial Rounded MT Bold" pitchFamily="34" charset="0"/>
          </a:endParaRPr>
        </a:p>
      </dgm:t>
    </dgm:pt>
    <dgm:pt modelId="{067EC959-5F0D-4855-869B-3FD538CA3324}" type="parTrans" cxnId="{692EEAAE-3A26-42E9-8ED2-62A05296AD2C}">
      <dgm:prSet/>
      <dgm:spPr/>
      <dgm:t>
        <a:bodyPr/>
        <a:lstStyle/>
        <a:p>
          <a:endParaRPr lang="es-CO"/>
        </a:p>
      </dgm:t>
    </dgm:pt>
    <dgm:pt modelId="{5BC0055A-3970-40EE-B538-686E693A834F}" type="sibTrans" cxnId="{692EEAAE-3A26-42E9-8ED2-62A05296AD2C}">
      <dgm:prSet/>
      <dgm:spPr/>
      <dgm:t>
        <a:bodyPr/>
        <a:lstStyle/>
        <a:p>
          <a:endParaRPr lang="es-CO"/>
        </a:p>
      </dgm:t>
    </dgm:pt>
    <dgm:pt modelId="{10E67A3A-5A68-475E-8196-6907076A7C0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CO" sz="1200" dirty="0" smtClean="0">
              <a:latin typeface="Arial Rounded MT Bold" pitchFamily="34" charset="0"/>
            </a:rPr>
            <a:t>2) Involucramiento e Intervención </a:t>
          </a:r>
          <a:endParaRPr lang="es-CO" sz="1200" dirty="0">
            <a:latin typeface="Arial Rounded MT Bold" pitchFamily="34" charset="0"/>
          </a:endParaRPr>
        </a:p>
      </dgm:t>
    </dgm:pt>
    <dgm:pt modelId="{4B50133A-CB8A-44C6-96C4-E334DCFD6153}" type="parTrans" cxnId="{34C58133-79C7-4826-AF29-70869F7C2683}">
      <dgm:prSet/>
      <dgm:spPr/>
      <dgm:t>
        <a:bodyPr/>
        <a:lstStyle/>
        <a:p>
          <a:endParaRPr lang="es-CO"/>
        </a:p>
      </dgm:t>
    </dgm:pt>
    <dgm:pt modelId="{27340CE7-6D14-40A6-9B45-55EC5EB90351}" type="sibTrans" cxnId="{34C58133-79C7-4826-AF29-70869F7C2683}">
      <dgm:prSet/>
      <dgm:spPr/>
      <dgm:t>
        <a:bodyPr/>
        <a:lstStyle/>
        <a:p>
          <a:endParaRPr lang="es-CO"/>
        </a:p>
      </dgm:t>
    </dgm:pt>
    <dgm:pt modelId="{AEE777F1-0A6D-4D3C-9491-14FA20913BB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CO" sz="1200" dirty="0" smtClean="0">
              <a:latin typeface="Arial Rounded MT Bold" pitchFamily="34" charset="0"/>
            </a:rPr>
            <a:t>3) Evaluación y sistematización</a:t>
          </a:r>
          <a:endParaRPr lang="es-CO" sz="1200" dirty="0">
            <a:latin typeface="Arial Rounded MT Bold" pitchFamily="34" charset="0"/>
          </a:endParaRPr>
        </a:p>
      </dgm:t>
    </dgm:pt>
    <dgm:pt modelId="{8952920D-12CA-47F8-868D-94E261597041}" type="parTrans" cxnId="{585178A9-5592-4724-9A43-2D4263A2A5FA}">
      <dgm:prSet/>
      <dgm:spPr/>
      <dgm:t>
        <a:bodyPr/>
        <a:lstStyle/>
        <a:p>
          <a:endParaRPr lang="es-CO"/>
        </a:p>
      </dgm:t>
    </dgm:pt>
    <dgm:pt modelId="{A67FA9E9-8BB1-41F5-A6DA-9F6825E81ADE}" type="sibTrans" cxnId="{585178A9-5592-4724-9A43-2D4263A2A5FA}">
      <dgm:prSet/>
      <dgm:spPr/>
      <dgm:t>
        <a:bodyPr/>
        <a:lstStyle/>
        <a:p>
          <a:endParaRPr lang="es-CO"/>
        </a:p>
      </dgm:t>
    </dgm:pt>
    <dgm:pt modelId="{567A2733-FF97-45DD-AFF0-DB7DE835D97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CO" sz="1200" dirty="0" smtClean="0">
              <a:latin typeface="Arial Rounded MT Bold" pitchFamily="34" charset="0"/>
            </a:rPr>
            <a:t>4) </a:t>
          </a:r>
        </a:p>
        <a:p>
          <a:pPr rtl="0"/>
          <a:r>
            <a:rPr lang="es-CO" sz="1200" dirty="0" smtClean="0">
              <a:latin typeface="Arial Rounded MT Bold" pitchFamily="34" charset="0"/>
            </a:rPr>
            <a:t>Proceso de comunicaciones</a:t>
          </a:r>
          <a:endParaRPr lang="es-CO" sz="1200" dirty="0">
            <a:latin typeface="Arial Rounded MT Bold" pitchFamily="34" charset="0"/>
          </a:endParaRPr>
        </a:p>
      </dgm:t>
    </dgm:pt>
    <dgm:pt modelId="{B7BBC7F0-9D65-48BC-BC34-534BF8B3CCB5}" type="parTrans" cxnId="{DCF39EC3-EBDC-4135-9CD2-82B367DAFE08}">
      <dgm:prSet/>
      <dgm:spPr/>
      <dgm:t>
        <a:bodyPr/>
        <a:lstStyle/>
        <a:p>
          <a:endParaRPr lang="es-CO"/>
        </a:p>
      </dgm:t>
    </dgm:pt>
    <dgm:pt modelId="{09FA2448-D897-4DBC-8503-631803B7926E}" type="sibTrans" cxnId="{DCF39EC3-EBDC-4135-9CD2-82B367DAFE08}">
      <dgm:prSet/>
      <dgm:spPr/>
      <dgm:t>
        <a:bodyPr/>
        <a:lstStyle/>
        <a:p>
          <a:endParaRPr lang="es-CO"/>
        </a:p>
      </dgm:t>
    </dgm:pt>
    <dgm:pt modelId="{C2AFD769-8C1C-4492-BD9E-3FA998210E98}" type="pres">
      <dgm:prSet presAssocID="{4BECB322-81C7-4A24-97CE-5D233348477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1781F7D-948F-4824-979C-6D2678237898}" type="pres">
      <dgm:prSet presAssocID="{4BECB322-81C7-4A24-97CE-5D2333484770}" presName="cycle" presStyleCnt="0"/>
      <dgm:spPr/>
    </dgm:pt>
    <dgm:pt modelId="{D70AF7E6-8DC6-418C-A62D-7F8A3974BB15}" type="pres">
      <dgm:prSet presAssocID="{4BECB322-81C7-4A24-97CE-5D2333484770}" presName="centerShape" presStyleCnt="0"/>
      <dgm:spPr/>
    </dgm:pt>
    <dgm:pt modelId="{CA2C1883-5430-4ECA-B7FA-9628696A9215}" type="pres">
      <dgm:prSet presAssocID="{4BECB322-81C7-4A24-97CE-5D2333484770}" presName="connSite" presStyleLbl="node1" presStyleIdx="0" presStyleCnt="5"/>
      <dgm:spPr/>
    </dgm:pt>
    <dgm:pt modelId="{83459B6C-55BC-4F10-9010-2293CDFCDEC2}" type="pres">
      <dgm:prSet presAssocID="{4BECB322-81C7-4A24-97CE-5D2333484770}" presName="visible" presStyleLbl="node1" presStyleIdx="0" presStyleCnt="5" custScaleX="141296" custScaleY="140514" custLinFactNeighborX="-30808" custLinFactNeighborY="-259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05E75D03-3DAF-4073-AF16-5C32D02B194C}" type="pres">
      <dgm:prSet presAssocID="{067EC959-5F0D-4855-869B-3FD538CA3324}" presName="Name25" presStyleLbl="parChTrans1D1" presStyleIdx="0" presStyleCnt="4"/>
      <dgm:spPr/>
      <dgm:t>
        <a:bodyPr/>
        <a:lstStyle/>
        <a:p>
          <a:endParaRPr lang="es-CO"/>
        </a:p>
      </dgm:t>
    </dgm:pt>
    <dgm:pt modelId="{3316E707-079C-46C0-9472-5429D6AC7CE9}" type="pres">
      <dgm:prSet presAssocID="{E4B87B5E-2B8C-4602-A9A1-BDB810185DDB}" presName="node" presStyleCnt="0"/>
      <dgm:spPr/>
    </dgm:pt>
    <dgm:pt modelId="{9B9E2E8B-5394-4C79-869B-38AAC61A5A08}" type="pres">
      <dgm:prSet presAssocID="{E4B87B5E-2B8C-4602-A9A1-BDB810185DDB}" presName="parentNode" presStyleLbl="node1" presStyleIdx="1" presStyleCnt="5" custScaleX="129101" custScaleY="117451" custLinFactNeighborX="72095" custLinFactNeighborY="1998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B6C8AD2-ACB0-4BD7-B312-657BDD7244FF}" type="pres">
      <dgm:prSet presAssocID="{E4B87B5E-2B8C-4602-A9A1-BDB810185DDB}" presName="childNode" presStyleLbl="revTx" presStyleIdx="0" presStyleCnt="0">
        <dgm:presLayoutVars>
          <dgm:bulletEnabled val="1"/>
        </dgm:presLayoutVars>
      </dgm:prSet>
      <dgm:spPr/>
    </dgm:pt>
    <dgm:pt modelId="{E24931BE-3F9A-4939-B3EE-4B0751772A0B}" type="pres">
      <dgm:prSet presAssocID="{4B50133A-CB8A-44C6-96C4-E334DCFD6153}" presName="Name25" presStyleLbl="parChTrans1D1" presStyleIdx="1" presStyleCnt="4"/>
      <dgm:spPr/>
      <dgm:t>
        <a:bodyPr/>
        <a:lstStyle/>
        <a:p>
          <a:endParaRPr lang="es-CO"/>
        </a:p>
      </dgm:t>
    </dgm:pt>
    <dgm:pt modelId="{3A66F8A9-28E9-43F5-9BA2-05864849B0FD}" type="pres">
      <dgm:prSet presAssocID="{10E67A3A-5A68-475E-8196-6907076A7C08}" presName="node" presStyleCnt="0"/>
      <dgm:spPr/>
    </dgm:pt>
    <dgm:pt modelId="{6715AFF7-B55B-420C-9056-485AF620D27C}" type="pres">
      <dgm:prSet presAssocID="{10E67A3A-5A68-475E-8196-6907076A7C08}" presName="parentNode" presStyleLbl="node1" presStyleIdx="2" presStyleCnt="5" custScaleX="130635" custScaleY="122534" custLinFactX="5763" custLinFactNeighborX="100000" custLinFactNeighborY="8708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29E53EF-8EF8-48E9-AF4A-889071DC7762}" type="pres">
      <dgm:prSet presAssocID="{10E67A3A-5A68-475E-8196-6907076A7C08}" presName="childNode" presStyleLbl="revTx" presStyleIdx="0" presStyleCnt="0">
        <dgm:presLayoutVars>
          <dgm:bulletEnabled val="1"/>
        </dgm:presLayoutVars>
      </dgm:prSet>
      <dgm:spPr/>
    </dgm:pt>
    <dgm:pt modelId="{E0C348F6-AB20-4A54-9D13-6E7808F66F2C}" type="pres">
      <dgm:prSet presAssocID="{8952920D-12CA-47F8-868D-94E261597041}" presName="Name25" presStyleLbl="parChTrans1D1" presStyleIdx="2" presStyleCnt="4"/>
      <dgm:spPr/>
      <dgm:t>
        <a:bodyPr/>
        <a:lstStyle/>
        <a:p>
          <a:endParaRPr lang="es-CO"/>
        </a:p>
      </dgm:t>
    </dgm:pt>
    <dgm:pt modelId="{E027E5F4-E42F-4FC6-B1CB-679DB4FE1FFF}" type="pres">
      <dgm:prSet presAssocID="{AEE777F1-0A6D-4D3C-9491-14FA20913BB4}" presName="node" presStyleCnt="0"/>
      <dgm:spPr/>
    </dgm:pt>
    <dgm:pt modelId="{55862225-9E20-4114-B502-5C88DF934F47}" type="pres">
      <dgm:prSet presAssocID="{AEE777F1-0A6D-4D3C-9491-14FA20913BB4}" presName="parentNode" presStyleLbl="node1" presStyleIdx="3" presStyleCnt="5" custScaleX="124660" custScaleY="127185" custLinFactNeighborX="62850" custLinFactNeighborY="1337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DF70D7-23CA-4FC0-ABFD-6C7483F6D73D}" type="pres">
      <dgm:prSet presAssocID="{AEE777F1-0A6D-4D3C-9491-14FA20913BB4}" presName="childNode" presStyleLbl="revTx" presStyleIdx="0" presStyleCnt="0">
        <dgm:presLayoutVars>
          <dgm:bulletEnabled val="1"/>
        </dgm:presLayoutVars>
      </dgm:prSet>
      <dgm:spPr/>
    </dgm:pt>
    <dgm:pt modelId="{EA09EA9A-60C4-4C66-9724-ABA15F49AE7D}" type="pres">
      <dgm:prSet presAssocID="{B7BBC7F0-9D65-48BC-BC34-534BF8B3CCB5}" presName="Name25" presStyleLbl="parChTrans1D1" presStyleIdx="3" presStyleCnt="4"/>
      <dgm:spPr/>
      <dgm:t>
        <a:bodyPr/>
        <a:lstStyle/>
        <a:p>
          <a:endParaRPr lang="es-ES"/>
        </a:p>
      </dgm:t>
    </dgm:pt>
    <dgm:pt modelId="{7BF8D383-4C95-437C-ADD4-4FC6C33CBF16}" type="pres">
      <dgm:prSet presAssocID="{567A2733-FF97-45DD-AFF0-DB7DE835D971}" presName="node" presStyleCnt="0"/>
      <dgm:spPr/>
    </dgm:pt>
    <dgm:pt modelId="{E4484C22-B521-47BB-BB4F-02BF9B0DFEE2}" type="pres">
      <dgm:prSet presAssocID="{567A2733-FF97-45DD-AFF0-DB7DE835D971}" presName="parentNode" presStyleLbl="node1" presStyleIdx="4" presStyleCnt="5" custScaleX="131174" custScaleY="118165" custLinFactNeighborX="4112" custLinFactNeighborY="-942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B485CC2-EC82-4DC5-AD8D-5B636AF7813F}" type="pres">
      <dgm:prSet presAssocID="{567A2733-FF97-45DD-AFF0-DB7DE835D97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C1F9737-5463-479A-9776-FDD2EB0AEFB5}" type="presOf" srcId="{B7BBC7F0-9D65-48BC-BC34-534BF8B3CCB5}" destId="{EA09EA9A-60C4-4C66-9724-ABA15F49AE7D}" srcOrd="0" destOrd="0" presId="urn:microsoft.com/office/officeart/2005/8/layout/radial2"/>
    <dgm:cxn modelId="{1580F6EB-8603-4D86-B734-9F89EA55A0E3}" type="presOf" srcId="{8952920D-12CA-47F8-868D-94E261597041}" destId="{E0C348F6-AB20-4A54-9D13-6E7808F66F2C}" srcOrd="0" destOrd="0" presId="urn:microsoft.com/office/officeart/2005/8/layout/radial2"/>
    <dgm:cxn modelId="{559BE9C3-2288-46FE-99F5-EA4DA37CEA65}" type="presOf" srcId="{4B50133A-CB8A-44C6-96C4-E334DCFD6153}" destId="{E24931BE-3F9A-4939-B3EE-4B0751772A0B}" srcOrd="0" destOrd="0" presId="urn:microsoft.com/office/officeart/2005/8/layout/radial2"/>
    <dgm:cxn modelId="{5A3C93C1-0125-4A17-AE61-17718386ED3E}" type="presOf" srcId="{067EC959-5F0D-4855-869B-3FD538CA3324}" destId="{05E75D03-3DAF-4073-AF16-5C32D02B194C}" srcOrd="0" destOrd="0" presId="urn:microsoft.com/office/officeart/2005/8/layout/radial2"/>
    <dgm:cxn modelId="{585178A9-5592-4724-9A43-2D4263A2A5FA}" srcId="{4BECB322-81C7-4A24-97CE-5D2333484770}" destId="{AEE777F1-0A6D-4D3C-9491-14FA20913BB4}" srcOrd="2" destOrd="0" parTransId="{8952920D-12CA-47F8-868D-94E261597041}" sibTransId="{A67FA9E9-8BB1-41F5-A6DA-9F6825E81ADE}"/>
    <dgm:cxn modelId="{8B096388-2788-4B4A-ACB6-C88B4A32566F}" type="presOf" srcId="{567A2733-FF97-45DD-AFF0-DB7DE835D971}" destId="{E4484C22-B521-47BB-BB4F-02BF9B0DFEE2}" srcOrd="0" destOrd="0" presId="urn:microsoft.com/office/officeart/2005/8/layout/radial2"/>
    <dgm:cxn modelId="{31F985A3-64B7-42C0-9FD9-3823041A5732}" type="presOf" srcId="{4BECB322-81C7-4A24-97CE-5D2333484770}" destId="{C2AFD769-8C1C-4492-BD9E-3FA998210E98}" srcOrd="0" destOrd="0" presId="urn:microsoft.com/office/officeart/2005/8/layout/radial2"/>
    <dgm:cxn modelId="{2B14BAEC-3BD2-42EA-BF79-CD8BC35602EF}" type="presOf" srcId="{10E67A3A-5A68-475E-8196-6907076A7C08}" destId="{6715AFF7-B55B-420C-9056-485AF620D27C}" srcOrd="0" destOrd="0" presId="urn:microsoft.com/office/officeart/2005/8/layout/radial2"/>
    <dgm:cxn modelId="{34C58133-79C7-4826-AF29-70869F7C2683}" srcId="{4BECB322-81C7-4A24-97CE-5D2333484770}" destId="{10E67A3A-5A68-475E-8196-6907076A7C08}" srcOrd="1" destOrd="0" parTransId="{4B50133A-CB8A-44C6-96C4-E334DCFD6153}" sibTransId="{27340CE7-6D14-40A6-9B45-55EC5EB90351}"/>
    <dgm:cxn modelId="{DCF39EC3-EBDC-4135-9CD2-82B367DAFE08}" srcId="{4BECB322-81C7-4A24-97CE-5D2333484770}" destId="{567A2733-FF97-45DD-AFF0-DB7DE835D971}" srcOrd="3" destOrd="0" parTransId="{B7BBC7F0-9D65-48BC-BC34-534BF8B3CCB5}" sibTransId="{09FA2448-D897-4DBC-8503-631803B7926E}"/>
    <dgm:cxn modelId="{5F96546C-13CA-4D5D-BB8F-4C2B74D47EAE}" type="presOf" srcId="{AEE777F1-0A6D-4D3C-9491-14FA20913BB4}" destId="{55862225-9E20-4114-B502-5C88DF934F47}" srcOrd="0" destOrd="0" presId="urn:microsoft.com/office/officeart/2005/8/layout/radial2"/>
    <dgm:cxn modelId="{692EEAAE-3A26-42E9-8ED2-62A05296AD2C}" srcId="{4BECB322-81C7-4A24-97CE-5D2333484770}" destId="{E4B87B5E-2B8C-4602-A9A1-BDB810185DDB}" srcOrd="0" destOrd="0" parTransId="{067EC959-5F0D-4855-869B-3FD538CA3324}" sibTransId="{5BC0055A-3970-40EE-B538-686E693A834F}"/>
    <dgm:cxn modelId="{68700E43-6030-4E58-AC09-D90D317FBE9E}" type="presOf" srcId="{E4B87B5E-2B8C-4602-A9A1-BDB810185DDB}" destId="{9B9E2E8B-5394-4C79-869B-38AAC61A5A08}" srcOrd="0" destOrd="0" presId="urn:microsoft.com/office/officeart/2005/8/layout/radial2"/>
    <dgm:cxn modelId="{3150C4E5-AB81-47CE-8C52-5A647372DE5E}" type="presParOf" srcId="{C2AFD769-8C1C-4492-BD9E-3FA998210E98}" destId="{31781F7D-948F-4824-979C-6D2678237898}" srcOrd="0" destOrd="0" presId="urn:microsoft.com/office/officeart/2005/8/layout/radial2"/>
    <dgm:cxn modelId="{099BE130-2252-4F34-8CE2-4EAFA1E574A2}" type="presParOf" srcId="{31781F7D-948F-4824-979C-6D2678237898}" destId="{D70AF7E6-8DC6-418C-A62D-7F8A3974BB15}" srcOrd="0" destOrd="0" presId="urn:microsoft.com/office/officeart/2005/8/layout/radial2"/>
    <dgm:cxn modelId="{09289884-D59F-4DDB-9637-0FECC433A802}" type="presParOf" srcId="{D70AF7E6-8DC6-418C-A62D-7F8A3974BB15}" destId="{CA2C1883-5430-4ECA-B7FA-9628696A9215}" srcOrd="0" destOrd="0" presId="urn:microsoft.com/office/officeart/2005/8/layout/radial2"/>
    <dgm:cxn modelId="{EFAE513B-9745-4CE7-BF99-014D5F22E5EC}" type="presParOf" srcId="{D70AF7E6-8DC6-418C-A62D-7F8A3974BB15}" destId="{83459B6C-55BC-4F10-9010-2293CDFCDEC2}" srcOrd="1" destOrd="0" presId="urn:microsoft.com/office/officeart/2005/8/layout/radial2"/>
    <dgm:cxn modelId="{A1DFA188-5BE8-4FEC-B52B-673731D0B2AF}" type="presParOf" srcId="{31781F7D-948F-4824-979C-6D2678237898}" destId="{05E75D03-3DAF-4073-AF16-5C32D02B194C}" srcOrd="1" destOrd="0" presId="urn:microsoft.com/office/officeart/2005/8/layout/radial2"/>
    <dgm:cxn modelId="{C962E2BA-F365-45D5-BEC4-6C1059F44314}" type="presParOf" srcId="{31781F7D-948F-4824-979C-6D2678237898}" destId="{3316E707-079C-46C0-9472-5429D6AC7CE9}" srcOrd="2" destOrd="0" presId="urn:microsoft.com/office/officeart/2005/8/layout/radial2"/>
    <dgm:cxn modelId="{54E2380A-A30C-413E-BA69-0CB64465A44F}" type="presParOf" srcId="{3316E707-079C-46C0-9472-5429D6AC7CE9}" destId="{9B9E2E8B-5394-4C79-869B-38AAC61A5A08}" srcOrd="0" destOrd="0" presId="urn:microsoft.com/office/officeart/2005/8/layout/radial2"/>
    <dgm:cxn modelId="{7888EFD0-BE21-4063-BF4B-CB482A2A6C68}" type="presParOf" srcId="{3316E707-079C-46C0-9472-5429D6AC7CE9}" destId="{AB6C8AD2-ACB0-4BD7-B312-657BDD7244FF}" srcOrd="1" destOrd="0" presId="urn:microsoft.com/office/officeart/2005/8/layout/radial2"/>
    <dgm:cxn modelId="{06E089D7-922F-4373-8E90-E783554370C9}" type="presParOf" srcId="{31781F7D-948F-4824-979C-6D2678237898}" destId="{E24931BE-3F9A-4939-B3EE-4B0751772A0B}" srcOrd="3" destOrd="0" presId="urn:microsoft.com/office/officeart/2005/8/layout/radial2"/>
    <dgm:cxn modelId="{0C5510F4-9842-40B5-B12B-94C964DD6C53}" type="presParOf" srcId="{31781F7D-948F-4824-979C-6D2678237898}" destId="{3A66F8A9-28E9-43F5-9BA2-05864849B0FD}" srcOrd="4" destOrd="0" presId="urn:microsoft.com/office/officeart/2005/8/layout/radial2"/>
    <dgm:cxn modelId="{FE025848-FBCC-4F98-B9A3-A0CBF6818763}" type="presParOf" srcId="{3A66F8A9-28E9-43F5-9BA2-05864849B0FD}" destId="{6715AFF7-B55B-420C-9056-485AF620D27C}" srcOrd="0" destOrd="0" presId="urn:microsoft.com/office/officeart/2005/8/layout/radial2"/>
    <dgm:cxn modelId="{344DC5D7-3649-4E27-94F2-69A817EC0AF6}" type="presParOf" srcId="{3A66F8A9-28E9-43F5-9BA2-05864849B0FD}" destId="{C29E53EF-8EF8-48E9-AF4A-889071DC7762}" srcOrd="1" destOrd="0" presId="urn:microsoft.com/office/officeart/2005/8/layout/radial2"/>
    <dgm:cxn modelId="{7A452D94-2036-40B1-A30A-508F6D3EB998}" type="presParOf" srcId="{31781F7D-948F-4824-979C-6D2678237898}" destId="{E0C348F6-AB20-4A54-9D13-6E7808F66F2C}" srcOrd="5" destOrd="0" presId="urn:microsoft.com/office/officeart/2005/8/layout/radial2"/>
    <dgm:cxn modelId="{5454EFFA-51DF-4172-99B4-31A6C7D3779F}" type="presParOf" srcId="{31781F7D-948F-4824-979C-6D2678237898}" destId="{E027E5F4-E42F-4FC6-B1CB-679DB4FE1FFF}" srcOrd="6" destOrd="0" presId="urn:microsoft.com/office/officeart/2005/8/layout/radial2"/>
    <dgm:cxn modelId="{F8AAFC98-C9DF-4E32-84BD-5BF16869DDFE}" type="presParOf" srcId="{E027E5F4-E42F-4FC6-B1CB-679DB4FE1FFF}" destId="{55862225-9E20-4114-B502-5C88DF934F47}" srcOrd="0" destOrd="0" presId="urn:microsoft.com/office/officeart/2005/8/layout/radial2"/>
    <dgm:cxn modelId="{A5253540-333F-4E78-A88F-5E9640C417E9}" type="presParOf" srcId="{E027E5F4-E42F-4FC6-B1CB-679DB4FE1FFF}" destId="{FFDF70D7-23CA-4FC0-ABFD-6C7483F6D73D}" srcOrd="1" destOrd="0" presId="urn:microsoft.com/office/officeart/2005/8/layout/radial2"/>
    <dgm:cxn modelId="{2C9828C7-B92D-427E-B84C-56D37FAA6C66}" type="presParOf" srcId="{31781F7D-948F-4824-979C-6D2678237898}" destId="{EA09EA9A-60C4-4C66-9724-ABA15F49AE7D}" srcOrd="7" destOrd="0" presId="urn:microsoft.com/office/officeart/2005/8/layout/radial2"/>
    <dgm:cxn modelId="{4CBDF285-F5DC-426D-83A8-FD5B001A2028}" type="presParOf" srcId="{31781F7D-948F-4824-979C-6D2678237898}" destId="{7BF8D383-4C95-437C-ADD4-4FC6C33CBF16}" srcOrd="8" destOrd="0" presId="urn:microsoft.com/office/officeart/2005/8/layout/radial2"/>
    <dgm:cxn modelId="{D5C2D702-A9E4-4070-B71E-B4D03C7970CD}" type="presParOf" srcId="{7BF8D383-4C95-437C-ADD4-4FC6C33CBF16}" destId="{E4484C22-B521-47BB-BB4F-02BF9B0DFEE2}" srcOrd="0" destOrd="0" presId="urn:microsoft.com/office/officeart/2005/8/layout/radial2"/>
    <dgm:cxn modelId="{CCEBC227-8F48-4259-AA6E-5C6E94DB405C}" type="presParOf" srcId="{7BF8D383-4C95-437C-ADD4-4FC6C33CBF16}" destId="{0B485CC2-EC82-4DC5-AD8D-5B636AF7813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4E159B-F8E6-4154-BA70-0EA31C43AC83}" type="doc">
      <dgm:prSet loTypeId="urn:microsoft.com/office/officeart/2005/8/layout/radial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A7D53EDC-736C-401A-BA16-94632C4E89B5}">
      <dgm:prSet phldrT="[Texto]"/>
      <dgm:spPr/>
      <dgm:t>
        <a:bodyPr/>
        <a:lstStyle/>
        <a:p>
          <a:r>
            <a:rPr lang="es-CO" b="1" dirty="0" smtClean="0"/>
            <a:t>ACTORES INSTITUCIONALES</a:t>
          </a:r>
          <a:endParaRPr lang="es-CO" b="1" dirty="0"/>
        </a:p>
      </dgm:t>
    </dgm:pt>
    <dgm:pt modelId="{2D29572C-DA73-439D-AE94-B6B494C545BE}" type="parTrans" cxnId="{F4062A60-0335-4909-B0D5-7152BAB5D831}">
      <dgm:prSet/>
      <dgm:spPr/>
      <dgm:t>
        <a:bodyPr/>
        <a:lstStyle/>
        <a:p>
          <a:endParaRPr lang="es-CO"/>
        </a:p>
      </dgm:t>
    </dgm:pt>
    <dgm:pt modelId="{A671D099-32C1-4D0B-98E3-BF4015FD8A0B}" type="sibTrans" cxnId="{F4062A60-0335-4909-B0D5-7152BAB5D831}">
      <dgm:prSet/>
      <dgm:spPr/>
      <dgm:t>
        <a:bodyPr/>
        <a:lstStyle/>
        <a:p>
          <a:endParaRPr lang="es-CO"/>
        </a:p>
      </dgm:t>
    </dgm:pt>
    <dgm:pt modelId="{12AB2CBE-77F4-4F31-81C7-8B255E191DED}">
      <dgm:prSet phldrT="[Texto]" custT="1"/>
      <dgm:spPr/>
      <dgm:t>
        <a:bodyPr/>
        <a:lstStyle/>
        <a:p>
          <a:r>
            <a:rPr lang="es-CO" sz="1200" b="1" dirty="0" smtClean="0"/>
            <a:t>Alcaldía municipal. Secretaria de Desarrollo Social</a:t>
          </a:r>
          <a:endParaRPr lang="es-CO" sz="1200" b="1" dirty="0"/>
        </a:p>
      </dgm:t>
    </dgm:pt>
    <dgm:pt modelId="{461E01A9-FEFD-472E-BBC0-51A865D16660}" type="parTrans" cxnId="{2501B8A2-1D5D-4705-BF80-198A135EC22B}">
      <dgm:prSet/>
      <dgm:spPr/>
      <dgm:t>
        <a:bodyPr/>
        <a:lstStyle/>
        <a:p>
          <a:endParaRPr lang="es-CO"/>
        </a:p>
      </dgm:t>
    </dgm:pt>
    <dgm:pt modelId="{2780B8BC-AB86-4FFE-BCA5-CF569641C8D1}" type="sibTrans" cxnId="{2501B8A2-1D5D-4705-BF80-198A135EC22B}">
      <dgm:prSet/>
      <dgm:spPr/>
      <dgm:t>
        <a:bodyPr/>
        <a:lstStyle/>
        <a:p>
          <a:endParaRPr lang="es-CO"/>
        </a:p>
      </dgm:t>
    </dgm:pt>
    <dgm:pt modelId="{2CC3C77E-269E-4831-88C4-7A09226920C9}">
      <dgm:prSet phldrT="[Texto]" custT="1"/>
      <dgm:spPr/>
      <dgm:t>
        <a:bodyPr/>
        <a:lstStyle/>
        <a:p>
          <a:r>
            <a:rPr lang="es-CO" sz="1200" b="1" dirty="0" smtClean="0"/>
            <a:t>Casa de la Cultura ubicada en el sector el Llano</a:t>
          </a:r>
          <a:endParaRPr lang="es-CO" sz="1200" b="1" dirty="0"/>
        </a:p>
      </dgm:t>
    </dgm:pt>
    <dgm:pt modelId="{8467211E-5BC5-4F1F-BD96-461EC001187C}" type="parTrans" cxnId="{AB8FF369-E59A-444A-9F62-F1D0950E37CD}">
      <dgm:prSet/>
      <dgm:spPr/>
      <dgm:t>
        <a:bodyPr/>
        <a:lstStyle/>
        <a:p>
          <a:endParaRPr lang="es-CO"/>
        </a:p>
      </dgm:t>
    </dgm:pt>
    <dgm:pt modelId="{72A92BEF-41B7-4EFD-B55C-2435689CA901}" type="sibTrans" cxnId="{AB8FF369-E59A-444A-9F62-F1D0950E37CD}">
      <dgm:prSet/>
      <dgm:spPr/>
      <dgm:t>
        <a:bodyPr/>
        <a:lstStyle/>
        <a:p>
          <a:endParaRPr lang="es-CO"/>
        </a:p>
      </dgm:t>
    </dgm:pt>
    <dgm:pt modelId="{6DE86CB4-B0CD-48E8-9AC3-1E03E8544BC8}">
      <dgm:prSet phldrT="[Texto]" custT="1"/>
      <dgm:spPr/>
      <dgm:t>
        <a:bodyPr/>
        <a:lstStyle/>
        <a:p>
          <a:r>
            <a:rPr lang="es-CO" sz="1200" b="1" dirty="0" smtClean="0"/>
            <a:t>2 Bibliotecas públicas ubicadas en los sectores el Llano y la Plaza</a:t>
          </a:r>
          <a:endParaRPr lang="es-CO" sz="1200" b="1" dirty="0"/>
        </a:p>
      </dgm:t>
    </dgm:pt>
    <dgm:pt modelId="{DD71CBD7-BB41-4F3E-8800-57D707E03C70}" type="parTrans" cxnId="{C4103AC8-E33E-4554-B74A-AD770329B1D1}">
      <dgm:prSet/>
      <dgm:spPr/>
      <dgm:t>
        <a:bodyPr/>
        <a:lstStyle/>
        <a:p>
          <a:endParaRPr lang="es-CO"/>
        </a:p>
      </dgm:t>
    </dgm:pt>
    <dgm:pt modelId="{4DE9336C-518F-4065-BD9F-DC45A660DDA2}" type="sibTrans" cxnId="{C4103AC8-E33E-4554-B74A-AD770329B1D1}">
      <dgm:prSet/>
      <dgm:spPr/>
      <dgm:t>
        <a:bodyPr/>
        <a:lstStyle/>
        <a:p>
          <a:endParaRPr lang="es-CO"/>
        </a:p>
      </dgm:t>
    </dgm:pt>
    <dgm:pt modelId="{2B3A14C6-3A52-4DD5-A285-E9B073B6E381}">
      <dgm:prSet phldrT="[Texto]"/>
      <dgm:spPr/>
      <dgm:t>
        <a:bodyPr/>
        <a:lstStyle/>
        <a:p>
          <a:r>
            <a:rPr lang="es-CO" b="1" dirty="0" smtClean="0"/>
            <a:t> Bomberos Voluntarios</a:t>
          </a:r>
          <a:endParaRPr lang="es-CO" b="1" dirty="0"/>
        </a:p>
      </dgm:t>
    </dgm:pt>
    <dgm:pt modelId="{6DC71377-AF26-4E3F-820B-DCD2A5BB6041}" type="parTrans" cxnId="{B5E9186E-44C7-4480-9D6E-89A1564468AF}">
      <dgm:prSet/>
      <dgm:spPr/>
      <dgm:t>
        <a:bodyPr/>
        <a:lstStyle/>
        <a:p>
          <a:endParaRPr lang="es-CO"/>
        </a:p>
      </dgm:t>
    </dgm:pt>
    <dgm:pt modelId="{493D1992-6787-48D6-AD42-26172C2A1E2B}" type="sibTrans" cxnId="{B5E9186E-44C7-4480-9D6E-89A1564468AF}">
      <dgm:prSet/>
      <dgm:spPr/>
      <dgm:t>
        <a:bodyPr/>
        <a:lstStyle/>
        <a:p>
          <a:endParaRPr lang="es-CO"/>
        </a:p>
      </dgm:t>
    </dgm:pt>
    <dgm:pt modelId="{D6AD80E9-452D-4F59-B825-196FFADFB612}">
      <dgm:prSet custT="1"/>
      <dgm:spPr/>
      <dgm:t>
        <a:bodyPr/>
        <a:lstStyle/>
        <a:p>
          <a:r>
            <a:rPr lang="es-CO" sz="1200" b="1" dirty="0" smtClean="0"/>
            <a:t>3 Instituciones educativas con un total de 7 sedes</a:t>
          </a:r>
          <a:endParaRPr lang="es-CO" sz="1200" b="1" dirty="0"/>
        </a:p>
      </dgm:t>
    </dgm:pt>
    <dgm:pt modelId="{C98DB77E-3D24-4046-8F71-1F37FFE3BD44}" type="parTrans" cxnId="{3DEFC472-F2AE-4AB4-A956-B5175CBAEC31}">
      <dgm:prSet/>
      <dgm:spPr/>
      <dgm:t>
        <a:bodyPr/>
        <a:lstStyle/>
        <a:p>
          <a:endParaRPr lang="es-CO"/>
        </a:p>
      </dgm:t>
    </dgm:pt>
    <dgm:pt modelId="{4F392697-5F23-45FE-9484-17165D5F0875}" type="sibTrans" cxnId="{3DEFC472-F2AE-4AB4-A956-B5175CBAEC31}">
      <dgm:prSet/>
      <dgm:spPr/>
      <dgm:t>
        <a:bodyPr/>
        <a:lstStyle/>
        <a:p>
          <a:endParaRPr lang="es-CO"/>
        </a:p>
      </dgm:t>
    </dgm:pt>
    <dgm:pt modelId="{34C953BB-A4AC-4EE9-BA83-A67D02A7A6CA}">
      <dgm:prSet phldrT="[Texto]"/>
      <dgm:spPr/>
      <dgm:t>
        <a:bodyPr/>
        <a:lstStyle/>
        <a:p>
          <a:r>
            <a:rPr lang="es-CO" b="1" dirty="0" smtClean="0"/>
            <a:t>Personería municipal</a:t>
          </a:r>
          <a:endParaRPr lang="es-CO" b="1" dirty="0"/>
        </a:p>
      </dgm:t>
    </dgm:pt>
    <dgm:pt modelId="{5D27EC44-E932-449F-AD71-9E9658C771E9}" type="parTrans" cxnId="{D33A66DC-E9B6-4340-8E66-A4E0D7E6BABB}">
      <dgm:prSet/>
      <dgm:spPr/>
      <dgm:t>
        <a:bodyPr/>
        <a:lstStyle/>
        <a:p>
          <a:endParaRPr lang="es-CO"/>
        </a:p>
      </dgm:t>
    </dgm:pt>
    <dgm:pt modelId="{D36AE32E-954E-48A1-A1E7-C150F53DEA84}" type="sibTrans" cxnId="{D33A66DC-E9B6-4340-8E66-A4E0D7E6BABB}">
      <dgm:prSet/>
      <dgm:spPr/>
      <dgm:t>
        <a:bodyPr/>
        <a:lstStyle/>
        <a:p>
          <a:endParaRPr lang="es-CO"/>
        </a:p>
      </dgm:t>
    </dgm:pt>
    <dgm:pt modelId="{2E562D8B-F7E6-4817-886A-8ADE99743AA0}">
      <dgm:prSet phldrT="[Texto]"/>
      <dgm:spPr/>
      <dgm:t>
        <a:bodyPr/>
        <a:lstStyle/>
        <a:p>
          <a:r>
            <a:rPr lang="es-CO" b="1" dirty="0" smtClean="0"/>
            <a:t>Policía Comunitaria</a:t>
          </a:r>
          <a:endParaRPr lang="es-CO" b="1" dirty="0"/>
        </a:p>
      </dgm:t>
    </dgm:pt>
    <dgm:pt modelId="{353EA2E2-B5EB-4E91-B293-BB6493515AA9}" type="parTrans" cxnId="{1A5CBFD1-2758-4F00-B80C-5592CEC7C3A1}">
      <dgm:prSet/>
      <dgm:spPr/>
      <dgm:t>
        <a:bodyPr/>
        <a:lstStyle/>
        <a:p>
          <a:endParaRPr lang="es-CO"/>
        </a:p>
      </dgm:t>
    </dgm:pt>
    <dgm:pt modelId="{50181D45-0643-44F8-988D-9251F6419441}" type="sibTrans" cxnId="{1A5CBFD1-2758-4F00-B80C-5592CEC7C3A1}">
      <dgm:prSet/>
      <dgm:spPr/>
      <dgm:t>
        <a:bodyPr/>
        <a:lstStyle/>
        <a:p>
          <a:endParaRPr lang="es-CO"/>
        </a:p>
      </dgm:t>
    </dgm:pt>
    <dgm:pt modelId="{8E186F58-53F1-418D-99A8-C8C09A0AC875}">
      <dgm:prSet phldrT="[Texto]"/>
      <dgm:spPr/>
      <dgm:t>
        <a:bodyPr/>
        <a:lstStyle/>
        <a:p>
          <a:r>
            <a:rPr lang="es-CO" b="1" dirty="0" smtClean="0"/>
            <a:t>Parroquia Santa Bárbara</a:t>
          </a:r>
          <a:endParaRPr lang="es-CO" b="1" dirty="0"/>
        </a:p>
      </dgm:t>
    </dgm:pt>
    <dgm:pt modelId="{7CC57E19-CBAD-4268-850F-01CEEC91A94F}" type="parTrans" cxnId="{4BA308EB-0411-4B78-82DF-DE318D286663}">
      <dgm:prSet/>
      <dgm:spPr/>
      <dgm:t>
        <a:bodyPr/>
        <a:lstStyle/>
        <a:p>
          <a:endParaRPr lang="es-CO"/>
        </a:p>
      </dgm:t>
    </dgm:pt>
    <dgm:pt modelId="{15DB13BA-DC1C-45B1-84F4-BA701E6999FE}" type="sibTrans" cxnId="{4BA308EB-0411-4B78-82DF-DE318D286663}">
      <dgm:prSet/>
      <dgm:spPr/>
      <dgm:t>
        <a:bodyPr/>
        <a:lstStyle/>
        <a:p>
          <a:endParaRPr lang="es-CO"/>
        </a:p>
      </dgm:t>
    </dgm:pt>
    <dgm:pt modelId="{039BC754-FEF6-4B52-B38C-3F64BEAF191A}">
      <dgm:prSet phldrT="[Texto]"/>
      <dgm:spPr/>
      <dgm:t>
        <a:bodyPr/>
        <a:lstStyle/>
        <a:p>
          <a:r>
            <a:rPr lang="es-CO" b="1" dirty="0" smtClean="0"/>
            <a:t>Hospital San Antonio de Marmato </a:t>
          </a:r>
          <a:endParaRPr lang="es-CO" b="1" dirty="0"/>
        </a:p>
      </dgm:t>
    </dgm:pt>
    <dgm:pt modelId="{F7D145B4-7C48-44C0-8485-4D40738ADB19}" type="parTrans" cxnId="{AE334FBC-7672-4EE6-8211-95B695DB726C}">
      <dgm:prSet/>
      <dgm:spPr/>
      <dgm:t>
        <a:bodyPr/>
        <a:lstStyle/>
        <a:p>
          <a:endParaRPr lang="es-CO"/>
        </a:p>
      </dgm:t>
    </dgm:pt>
    <dgm:pt modelId="{E83CF355-93F7-43B3-B01F-8E4FF9A03D72}" type="sibTrans" cxnId="{AE334FBC-7672-4EE6-8211-95B695DB726C}">
      <dgm:prSet/>
      <dgm:spPr/>
      <dgm:t>
        <a:bodyPr/>
        <a:lstStyle/>
        <a:p>
          <a:endParaRPr lang="es-CO"/>
        </a:p>
      </dgm:t>
    </dgm:pt>
    <dgm:pt modelId="{C75C2B42-CA61-4BC8-AC5A-429A26E1F7CB}">
      <dgm:prSet phldrT="[Texto]"/>
      <dgm:spPr/>
      <dgm:t>
        <a:bodyPr/>
        <a:lstStyle/>
        <a:p>
          <a:r>
            <a:rPr lang="es-CO" b="1" dirty="0" smtClean="0"/>
            <a:t>Grand </a:t>
          </a:r>
          <a:r>
            <a:rPr lang="es-CO" b="1" dirty="0" err="1" smtClean="0"/>
            <a:t>Colombian</a:t>
          </a:r>
          <a:r>
            <a:rPr lang="es-CO" b="1" dirty="0" smtClean="0"/>
            <a:t> Gold</a:t>
          </a:r>
          <a:endParaRPr lang="es-CO" b="1" dirty="0"/>
        </a:p>
      </dgm:t>
    </dgm:pt>
    <dgm:pt modelId="{E14B9376-139C-45B7-98C4-04A258687B9D}" type="parTrans" cxnId="{E5DDE6F8-129C-4AD8-8C44-0F6C9E6E6B60}">
      <dgm:prSet/>
      <dgm:spPr/>
      <dgm:t>
        <a:bodyPr/>
        <a:lstStyle/>
        <a:p>
          <a:endParaRPr lang="es-ES"/>
        </a:p>
      </dgm:t>
    </dgm:pt>
    <dgm:pt modelId="{C3D4780C-9208-4831-83E8-EAFCAB0DF9A9}" type="sibTrans" cxnId="{E5DDE6F8-129C-4AD8-8C44-0F6C9E6E6B60}">
      <dgm:prSet/>
      <dgm:spPr/>
      <dgm:t>
        <a:bodyPr/>
        <a:lstStyle/>
        <a:p>
          <a:endParaRPr lang="es-ES"/>
        </a:p>
      </dgm:t>
    </dgm:pt>
    <dgm:pt modelId="{DA94C67C-DC96-4EFC-98B6-60F17A392A9B}" type="pres">
      <dgm:prSet presAssocID="{094E159B-F8E6-4154-BA70-0EA31C43AC8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86E62DC-4FF8-4EC0-986B-47A59D346E9D}" type="pres">
      <dgm:prSet presAssocID="{A7D53EDC-736C-401A-BA16-94632C4E89B5}" presName="centerShape" presStyleLbl="node0" presStyleIdx="0" presStyleCnt="1"/>
      <dgm:spPr/>
      <dgm:t>
        <a:bodyPr/>
        <a:lstStyle/>
        <a:p>
          <a:endParaRPr lang="es-CO"/>
        </a:p>
      </dgm:t>
    </dgm:pt>
    <dgm:pt modelId="{F1CBE8C1-1FCF-4B6E-8CD6-2552C8699C4C}" type="pres">
      <dgm:prSet presAssocID="{12AB2CBE-77F4-4F31-81C7-8B255E191DED}" presName="node" presStyleLbl="node1" presStyleIdx="0" presStyleCnt="10" custScaleX="112701" custScaleY="10232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F1859F-3A98-47CE-98C2-F339F7DB9E35}" type="pres">
      <dgm:prSet presAssocID="{12AB2CBE-77F4-4F31-81C7-8B255E191DED}" presName="dummy" presStyleCnt="0"/>
      <dgm:spPr/>
      <dgm:t>
        <a:bodyPr/>
        <a:lstStyle/>
        <a:p>
          <a:endParaRPr lang="es-ES"/>
        </a:p>
      </dgm:t>
    </dgm:pt>
    <dgm:pt modelId="{AEB73A20-0DD9-498C-8B30-DE791C10C121}" type="pres">
      <dgm:prSet presAssocID="{2780B8BC-AB86-4FFE-BCA5-CF569641C8D1}" presName="sibTrans" presStyleLbl="sibTrans2D1" presStyleIdx="0" presStyleCnt="10"/>
      <dgm:spPr/>
      <dgm:t>
        <a:bodyPr/>
        <a:lstStyle/>
        <a:p>
          <a:endParaRPr lang="es-CO"/>
        </a:p>
      </dgm:t>
    </dgm:pt>
    <dgm:pt modelId="{90B50F34-3928-4424-B11B-535CF07D2A38}" type="pres">
      <dgm:prSet presAssocID="{D6AD80E9-452D-4F59-B825-196FFADFB612}" presName="node" presStyleLbl="node1" presStyleIdx="1" presStyleCnt="10" custScaleX="121545" custScaleY="11818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C9826A-9D37-4E8E-A682-7E1A22AE799F}" type="pres">
      <dgm:prSet presAssocID="{D6AD80E9-452D-4F59-B825-196FFADFB612}" presName="dummy" presStyleCnt="0"/>
      <dgm:spPr/>
      <dgm:t>
        <a:bodyPr/>
        <a:lstStyle/>
        <a:p>
          <a:endParaRPr lang="es-ES"/>
        </a:p>
      </dgm:t>
    </dgm:pt>
    <dgm:pt modelId="{8F5A4C52-11C6-4A46-A7FF-ADB7D7DA17B7}" type="pres">
      <dgm:prSet presAssocID="{4F392697-5F23-45FE-9484-17165D5F0875}" presName="sibTrans" presStyleLbl="sibTrans2D1" presStyleIdx="1" presStyleCnt="10"/>
      <dgm:spPr/>
      <dgm:t>
        <a:bodyPr/>
        <a:lstStyle/>
        <a:p>
          <a:endParaRPr lang="es-CO"/>
        </a:p>
      </dgm:t>
    </dgm:pt>
    <dgm:pt modelId="{52D3A4AC-68A8-4931-8D4F-8D5943C53FB5}" type="pres">
      <dgm:prSet presAssocID="{2CC3C77E-269E-4831-88C4-7A09226920C9}" presName="node" presStyleLbl="node1" presStyleIdx="2" presStyleCnt="10" custScaleX="116759" custScaleY="10656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F2EAD50-9417-466B-8C7A-C2A670C761BE}" type="pres">
      <dgm:prSet presAssocID="{2CC3C77E-269E-4831-88C4-7A09226920C9}" presName="dummy" presStyleCnt="0"/>
      <dgm:spPr/>
      <dgm:t>
        <a:bodyPr/>
        <a:lstStyle/>
        <a:p>
          <a:endParaRPr lang="es-ES"/>
        </a:p>
      </dgm:t>
    </dgm:pt>
    <dgm:pt modelId="{B2923583-A708-4A14-BA77-819FBB28703A}" type="pres">
      <dgm:prSet presAssocID="{72A92BEF-41B7-4EFD-B55C-2435689CA901}" presName="sibTrans" presStyleLbl="sibTrans2D1" presStyleIdx="2" presStyleCnt="10"/>
      <dgm:spPr/>
      <dgm:t>
        <a:bodyPr/>
        <a:lstStyle/>
        <a:p>
          <a:endParaRPr lang="es-CO"/>
        </a:p>
      </dgm:t>
    </dgm:pt>
    <dgm:pt modelId="{C7B93DE3-C90D-4148-9DFA-6404455D5F6C}" type="pres">
      <dgm:prSet presAssocID="{6DE86CB4-B0CD-48E8-9AC3-1E03E8544BC8}" presName="node" presStyleLbl="node1" presStyleIdx="3" presStyleCnt="10" custScaleX="134363" custScaleY="10860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A9C4FBC-7990-497B-9855-4B2791475501}" type="pres">
      <dgm:prSet presAssocID="{6DE86CB4-B0CD-48E8-9AC3-1E03E8544BC8}" presName="dummy" presStyleCnt="0"/>
      <dgm:spPr/>
      <dgm:t>
        <a:bodyPr/>
        <a:lstStyle/>
        <a:p>
          <a:endParaRPr lang="es-ES"/>
        </a:p>
      </dgm:t>
    </dgm:pt>
    <dgm:pt modelId="{6A038EB8-86A9-404F-A80A-1AB0B54CBADA}" type="pres">
      <dgm:prSet presAssocID="{4DE9336C-518F-4065-BD9F-DC45A660DDA2}" presName="sibTrans" presStyleLbl="sibTrans2D1" presStyleIdx="3" presStyleCnt="10"/>
      <dgm:spPr/>
      <dgm:t>
        <a:bodyPr/>
        <a:lstStyle/>
        <a:p>
          <a:endParaRPr lang="es-CO"/>
        </a:p>
      </dgm:t>
    </dgm:pt>
    <dgm:pt modelId="{C878C443-39E6-4A5E-A49D-D99BDC08D0B1}" type="pres">
      <dgm:prSet presAssocID="{2B3A14C6-3A52-4DD5-A285-E9B073B6E381}" presName="node" presStyleLbl="node1" presStyleIdx="4" presStyleCnt="10" custScaleX="105426" custScaleY="10812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8973649-3906-47F5-9652-1EA1F8DE6863}" type="pres">
      <dgm:prSet presAssocID="{2B3A14C6-3A52-4DD5-A285-E9B073B6E381}" presName="dummy" presStyleCnt="0"/>
      <dgm:spPr/>
      <dgm:t>
        <a:bodyPr/>
        <a:lstStyle/>
        <a:p>
          <a:endParaRPr lang="es-ES"/>
        </a:p>
      </dgm:t>
    </dgm:pt>
    <dgm:pt modelId="{965692F0-5D84-41C7-AC9C-6BAE280E314B}" type="pres">
      <dgm:prSet presAssocID="{493D1992-6787-48D6-AD42-26172C2A1E2B}" presName="sibTrans" presStyleLbl="sibTrans2D1" presStyleIdx="4" presStyleCnt="10"/>
      <dgm:spPr/>
      <dgm:t>
        <a:bodyPr/>
        <a:lstStyle/>
        <a:p>
          <a:endParaRPr lang="es-CO"/>
        </a:p>
      </dgm:t>
    </dgm:pt>
    <dgm:pt modelId="{CB205E75-3A77-4F52-A839-2264907B13B7}" type="pres">
      <dgm:prSet presAssocID="{34C953BB-A4AC-4EE9-BA83-A67D02A7A6CA}" presName="node" presStyleLbl="node1" presStyleIdx="5" presStyleCnt="10" custScaleX="108194" custScaleY="10130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F820162-E65C-415A-87AC-655A899C7F42}" type="pres">
      <dgm:prSet presAssocID="{34C953BB-A4AC-4EE9-BA83-A67D02A7A6CA}" presName="dummy" presStyleCnt="0"/>
      <dgm:spPr/>
      <dgm:t>
        <a:bodyPr/>
        <a:lstStyle/>
        <a:p>
          <a:endParaRPr lang="es-ES"/>
        </a:p>
      </dgm:t>
    </dgm:pt>
    <dgm:pt modelId="{2F4C2FBD-F5BB-42E7-A4C2-2853591926D0}" type="pres">
      <dgm:prSet presAssocID="{D36AE32E-954E-48A1-A1E7-C150F53DEA84}" presName="sibTrans" presStyleLbl="sibTrans2D1" presStyleIdx="5" presStyleCnt="10"/>
      <dgm:spPr/>
      <dgm:t>
        <a:bodyPr/>
        <a:lstStyle/>
        <a:p>
          <a:endParaRPr lang="es-CO"/>
        </a:p>
      </dgm:t>
    </dgm:pt>
    <dgm:pt modelId="{F22B8AE0-2D1E-4204-BD00-015D1D77FD8D}" type="pres">
      <dgm:prSet presAssocID="{2E562D8B-F7E6-4817-886A-8ADE99743AA0}" presName="node" presStyleLbl="node1" presStyleIdx="6" presStyleCnt="10" custScaleX="119080" custScaleY="11698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5CFCA3-720B-48CD-B709-F945AB34DB2D}" type="pres">
      <dgm:prSet presAssocID="{2E562D8B-F7E6-4817-886A-8ADE99743AA0}" presName="dummy" presStyleCnt="0"/>
      <dgm:spPr/>
      <dgm:t>
        <a:bodyPr/>
        <a:lstStyle/>
        <a:p>
          <a:endParaRPr lang="es-ES"/>
        </a:p>
      </dgm:t>
    </dgm:pt>
    <dgm:pt modelId="{BBF3E8AA-1684-4EBE-B904-3E16B46AD5DA}" type="pres">
      <dgm:prSet presAssocID="{50181D45-0643-44F8-988D-9251F6419441}" presName="sibTrans" presStyleLbl="sibTrans2D1" presStyleIdx="6" presStyleCnt="10"/>
      <dgm:spPr/>
      <dgm:t>
        <a:bodyPr/>
        <a:lstStyle/>
        <a:p>
          <a:endParaRPr lang="es-CO"/>
        </a:p>
      </dgm:t>
    </dgm:pt>
    <dgm:pt modelId="{3A56FD9D-DEDD-4F8F-81F4-7D1DECB7A4EA}" type="pres">
      <dgm:prSet presAssocID="{8E186F58-53F1-418D-99A8-C8C09A0AC875}" presName="node" presStyleLbl="node1" presStyleIdx="7" presStyleCnt="10" custScaleX="108656" custScaleY="10748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FC7B909-1C51-49F6-BAC4-4AF6D3E0E1E9}" type="pres">
      <dgm:prSet presAssocID="{8E186F58-53F1-418D-99A8-C8C09A0AC875}" presName="dummy" presStyleCnt="0"/>
      <dgm:spPr/>
      <dgm:t>
        <a:bodyPr/>
        <a:lstStyle/>
        <a:p>
          <a:endParaRPr lang="es-ES"/>
        </a:p>
      </dgm:t>
    </dgm:pt>
    <dgm:pt modelId="{823FFC2B-0E75-457D-8195-07E4CC3289AE}" type="pres">
      <dgm:prSet presAssocID="{15DB13BA-DC1C-45B1-84F4-BA701E6999FE}" presName="sibTrans" presStyleLbl="sibTrans2D1" presStyleIdx="7" presStyleCnt="10"/>
      <dgm:spPr/>
      <dgm:t>
        <a:bodyPr/>
        <a:lstStyle/>
        <a:p>
          <a:endParaRPr lang="es-CO"/>
        </a:p>
      </dgm:t>
    </dgm:pt>
    <dgm:pt modelId="{3C907549-2C91-482C-B11B-C80B26EBA8D2}" type="pres">
      <dgm:prSet presAssocID="{039BC754-FEF6-4B52-B38C-3F64BEAF191A}" presName="node" presStyleLbl="node1" presStyleIdx="8" presStyleCnt="10" custScaleX="114738" custScaleY="1141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1C961B7-0202-4B5D-A1F2-60A1B354353F}" type="pres">
      <dgm:prSet presAssocID="{039BC754-FEF6-4B52-B38C-3F64BEAF191A}" presName="dummy" presStyleCnt="0"/>
      <dgm:spPr/>
      <dgm:t>
        <a:bodyPr/>
        <a:lstStyle/>
        <a:p>
          <a:endParaRPr lang="es-ES"/>
        </a:p>
      </dgm:t>
    </dgm:pt>
    <dgm:pt modelId="{AB464E14-3884-4294-9B15-945508ABDB44}" type="pres">
      <dgm:prSet presAssocID="{E83CF355-93F7-43B3-B01F-8E4FF9A03D72}" presName="sibTrans" presStyleLbl="sibTrans2D1" presStyleIdx="8" presStyleCnt="10"/>
      <dgm:spPr/>
      <dgm:t>
        <a:bodyPr/>
        <a:lstStyle/>
        <a:p>
          <a:endParaRPr lang="es-ES"/>
        </a:p>
      </dgm:t>
    </dgm:pt>
    <dgm:pt modelId="{DEDCA209-1A7B-4C91-8EE1-F122257A3A9E}" type="pres">
      <dgm:prSet presAssocID="{C75C2B42-CA61-4BC8-AC5A-429A26E1F7CB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CBB7F1-0572-47C8-A6A1-287C81AA7D2D}" type="pres">
      <dgm:prSet presAssocID="{C75C2B42-CA61-4BC8-AC5A-429A26E1F7CB}" presName="dummy" presStyleCnt="0"/>
      <dgm:spPr/>
      <dgm:t>
        <a:bodyPr/>
        <a:lstStyle/>
        <a:p>
          <a:endParaRPr lang="es-ES"/>
        </a:p>
      </dgm:t>
    </dgm:pt>
    <dgm:pt modelId="{E307BCD9-58C1-4466-A0D5-A7293C607D09}" type="pres">
      <dgm:prSet presAssocID="{C3D4780C-9208-4831-83E8-EAFCAB0DF9A9}" presName="sibTrans" presStyleLbl="sibTrans2D1" presStyleIdx="9" presStyleCnt="10"/>
      <dgm:spPr/>
      <dgm:t>
        <a:bodyPr/>
        <a:lstStyle/>
        <a:p>
          <a:endParaRPr lang="es-ES"/>
        </a:p>
      </dgm:t>
    </dgm:pt>
  </dgm:ptLst>
  <dgm:cxnLst>
    <dgm:cxn modelId="{A8BCAACC-2039-49BE-B4FB-246120511BC4}" type="presOf" srcId="{D36AE32E-954E-48A1-A1E7-C150F53DEA84}" destId="{2F4C2FBD-F5BB-42E7-A4C2-2853591926D0}" srcOrd="0" destOrd="0" presId="urn:microsoft.com/office/officeart/2005/8/layout/radial6"/>
    <dgm:cxn modelId="{97CA1570-C6A1-4A54-B3AB-4FEA8C09A76F}" type="presOf" srcId="{12AB2CBE-77F4-4F31-81C7-8B255E191DED}" destId="{F1CBE8C1-1FCF-4B6E-8CD6-2552C8699C4C}" srcOrd="0" destOrd="0" presId="urn:microsoft.com/office/officeart/2005/8/layout/radial6"/>
    <dgm:cxn modelId="{E5DDE6F8-129C-4AD8-8C44-0F6C9E6E6B60}" srcId="{A7D53EDC-736C-401A-BA16-94632C4E89B5}" destId="{C75C2B42-CA61-4BC8-AC5A-429A26E1F7CB}" srcOrd="9" destOrd="0" parTransId="{E14B9376-139C-45B7-98C4-04A258687B9D}" sibTransId="{C3D4780C-9208-4831-83E8-EAFCAB0DF9A9}"/>
    <dgm:cxn modelId="{AE837E9F-5CA8-4852-9733-D8CFEDDCA794}" type="presOf" srcId="{039BC754-FEF6-4B52-B38C-3F64BEAF191A}" destId="{3C907549-2C91-482C-B11B-C80B26EBA8D2}" srcOrd="0" destOrd="0" presId="urn:microsoft.com/office/officeart/2005/8/layout/radial6"/>
    <dgm:cxn modelId="{3DEFC472-F2AE-4AB4-A956-B5175CBAEC31}" srcId="{A7D53EDC-736C-401A-BA16-94632C4E89B5}" destId="{D6AD80E9-452D-4F59-B825-196FFADFB612}" srcOrd="1" destOrd="0" parTransId="{C98DB77E-3D24-4046-8F71-1F37FFE3BD44}" sibTransId="{4F392697-5F23-45FE-9484-17165D5F0875}"/>
    <dgm:cxn modelId="{6A83D3A7-2A74-48DB-BE93-2DABECC353BE}" type="presOf" srcId="{6DE86CB4-B0CD-48E8-9AC3-1E03E8544BC8}" destId="{C7B93DE3-C90D-4148-9DFA-6404455D5F6C}" srcOrd="0" destOrd="0" presId="urn:microsoft.com/office/officeart/2005/8/layout/radial6"/>
    <dgm:cxn modelId="{4BA308EB-0411-4B78-82DF-DE318D286663}" srcId="{A7D53EDC-736C-401A-BA16-94632C4E89B5}" destId="{8E186F58-53F1-418D-99A8-C8C09A0AC875}" srcOrd="7" destOrd="0" parTransId="{7CC57E19-CBAD-4268-850F-01CEEC91A94F}" sibTransId="{15DB13BA-DC1C-45B1-84F4-BA701E6999FE}"/>
    <dgm:cxn modelId="{BA2FCF48-8BBE-4114-A09C-B37EC1015F8C}" type="presOf" srcId="{50181D45-0643-44F8-988D-9251F6419441}" destId="{BBF3E8AA-1684-4EBE-B904-3E16B46AD5DA}" srcOrd="0" destOrd="0" presId="urn:microsoft.com/office/officeart/2005/8/layout/radial6"/>
    <dgm:cxn modelId="{F4062A60-0335-4909-B0D5-7152BAB5D831}" srcId="{094E159B-F8E6-4154-BA70-0EA31C43AC83}" destId="{A7D53EDC-736C-401A-BA16-94632C4E89B5}" srcOrd="0" destOrd="0" parTransId="{2D29572C-DA73-439D-AE94-B6B494C545BE}" sibTransId="{A671D099-32C1-4D0B-98E3-BF4015FD8A0B}"/>
    <dgm:cxn modelId="{AB8FF369-E59A-444A-9F62-F1D0950E37CD}" srcId="{A7D53EDC-736C-401A-BA16-94632C4E89B5}" destId="{2CC3C77E-269E-4831-88C4-7A09226920C9}" srcOrd="2" destOrd="0" parTransId="{8467211E-5BC5-4F1F-BD96-461EC001187C}" sibTransId="{72A92BEF-41B7-4EFD-B55C-2435689CA901}"/>
    <dgm:cxn modelId="{287DF6AD-2B7E-41BE-9E50-6F3DFA14237D}" type="presOf" srcId="{34C953BB-A4AC-4EE9-BA83-A67D02A7A6CA}" destId="{CB205E75-3A77-4F52-A839-2264907B13B7}" srcOrd="0" destOrd="0" presId="urn:microsoft.com/office/officeart/2005/8/layout/radial6"/>
    <dgm:cxn modelId="{990E7F88-F952-4F90-8928-283FA7BBBEC9}" type="presOf" srcId="{C3D4780C-9208-4831-83E8-EAFCAB0DF9A9}" destId="{E307BCD9-58C1-4466-A0D5-A7293C607D09}" srcOrd="0" destOrd="0" presId="urn:microsoft.com/office/officeart/2005/8/layout/radial6"/>
    <dgm:cxn modelId="{31099B50-6401-45A1-989A-AF39E0FC7D2F}" type="presOf" srcId="{8E186F58-53F1-418D-99A8-C8C09A0AC875}" destId="{3A56FD9D-DEDD-4F8F-81F4-7D1DECB7A4EA}" srcOrd="0" destOrd="0" presId="urn:microsoft.com/office/officeart/2005/8/layout/radial6"/>
    <dgm:cxn modelId="{8B83FB5E-A757-440F-BE3A-46D10BC6D17A}" type="presOf" srcId="{72A92BEF-41B7-4EFD-B55C-2435689CA901}" destId="{B2923583-A708-4A14-BA77-819FBB28703A}" srcOrd="0" destOrd="0" presId="urn:microsoft.com/office/officeart/2005/8/layout/radial6"/>
    <dgm:cxn modelId="{193E2163-0AB1-41D4-AEE3-260FC7833C70}" type="presOf" srcId="{493D1992-6787-48D6-AD42-26172C2A1E2B}" destId="{965692F0-5D84-41C7-AC9C-6BAE280E314B}" srcOrd="0" destOrd="0" presId="urn:microsoft.com/office/officeart/2005/8/layout/radial6"/>
    <dgm:cxn modelId="{82CC318A-5BAA-4D20-96BD-3A5435D57858}" type="presOf" srcId="{2780B8BC-AB86-4FFE-BCA5-CF569641C8D1}" destId="{AEB73A20-0DD9-498C-8B30-DE791C10C121}" srcOrd="0" destOrd="0" presId="urn:microsoft.com/office/officeart/2005/8/layout/radial6"/>
    <dgm:cxn modelId="{956075C8-FD38-4C40-A882-82A464BA791A}" type="presOf" srcId="{E83CF355-93F7-43B3-B01F-8E4FF9A03D72}" destId="{AB464E14-3884-4294-9B15-945508ABDB44}" srcOrd="0" destOrd="0" presId="urn:microsoft.com/office/officeart/2005/8/layout/radial6"/>
    <dgm:cxn modelId="{1BB8A76C-1F5C-443F-ABF1-61AE3821AC1A}" type="presOf" srcId="{2B3A14C6-3A52-4DD5-A285-E9B073B6E381}" destId="{C878C443-39E6-4A5E-A49D-D99BDC08D0B1}" srcOrd="0" destOrd="0" presId="urn:microsoft.com/office/officeart/2005/8/layout/radial6"/>
    <dgm:cxn modelId="{0BAD3D5A-72B9-45A9-B56B-E86131FEE45C}" type="presOf" srcId="{2CC3C77E-269E-4831-88C4-7A09226920C9}" destId="{52D3A4AC-68A8-4931-8D4F-8D5943C53FB5}" srcOrd="0" destOrd="0" presId="urn:microsoft.com/office/officeart/2005/8/layout/radial6"/>
    <dgm:cxn modelId="{7D65401E-FE31-48B5-A28B-B6F59800ED4F}" type="presOf" srcId="{D6AD80E9-452D-4F59-B825-196FFADFB612}" destId="{90B50F34-3928-4424-B11B-535CF07D2A38}" srcOrd="0" destOrd="0" presId="urn:microsoft.com/office/officeart/2005/8/layout/radial6"/>
    <dgm:cxn modelId="{D33A66DC-E9B6-4340-8E66-A4E0D7E6BABB}" srcId="{A7D53EDC-736C-401A-BA16-94632C4E89B5}" destId="{34C953BB-A4AC-4EE9-BA83-A67D02A7A6CA}" srcOrd="5" destOrd="0" parTransId="{5D27EC44-E932-449F-AD71-9E9658C771E9}" sibTransId="{D36AE32E-954E-48A1-A1E7-C150F53DEA84}"/>
    <dgm:cxn modelId="{C4103AC8-E33E-4554-B74A-AD770329B1D1}" srcId="{A7D53EDC-736C-401A-BA16-94632C4E89B5}" destId="{6DE86CB4-B0CD-48E8-9AC3-1E03E8544BC8}" srcOrd="3" destOrd="0" parTransId="{DD71CBD7-BB41-4F3E-8800-57D707E03C70}" sibTransId="{4DE9336C-518F-4065-BD9F-DC45A660DDA2}"/>
    <dgm:cxn modelId="{1A5CBFD1-2758-4F00-B80C-5592CEC7C3A1}" srcId="{A7D53EDC-736C-401A-BA16-94632C4E89B5}" destId="{2E562D8B-F7E6-4817-886A-8ADE99743AA0}" srcOrd="6" destOrd="0" parTransId="{353EA2E2-B5EB-4E91-B293-BB6493515AA9}" sibTransId="{50181D45-0643-44F8-988D-9251F6419441}"/>
    <dgm:cxn modelId="{EB5331B9-41E3-42BF-90C3-A3CD2D2CCA56}" type="presOf" srcId="{4DE9336C-518F-4065-BD9F-DC45A660DDA2}" destId="{6A038EB8-86A9-404F-A80A-1AB0B54CBADA}" srcOrd="0" destOrd="0" presId="urn:microsoft.com/office/officeart/2005/8/layout/radial6"/>
    <dgm:cxn modelId="{AE334FBC-7672-4EE6-8211-95B695DB726C}" srcId="{A7D53EDC-736C-401A-BA16-94632C4E89B5}" destId="{039BC754-FEF6-4B52-B38C-3F64BEAF191A}" srcOrd="8" destOrd="0" parTransId="{F7D145B4-7C48-44C0-8485-4D40738ADB19}" sibTransId="{E83CF355-93F7-43B3-B01F-8E4FF9A03D72}"/>
    <dgm:cxn modelId="{19C8E12E-257D-4EC7-B379-A463BA27A201}" type="presOf" srcId="{C75C2B42-CA61-4BC8-AC5A-429A26E1F7CB}" destId="{DEDCA209-1A7B-4C91-8EE1-F122257A3A9E}" srcOrd="0" destOrd="0" presId="urn:microsoft.com/office/officeart/2005/8/layout/radial6"/>
    <dgm:cxn modelId="{B5E9186E-44C7-4480-9D6E-89A1564468AF}" srcId="{A7D53EDC-736C-401A-BA16-94632C4E89B5}" destId="{2B3A14C6-3A52-4DD5-A285-E9B073B6E381}" srcOrd="4" destOrd="0" parTransId="{6DC71377-AF26-4E3F-820B-DCD2A5BB6041}" sibTransId="{493D1992-6787-48D6-AD42-26172C2A1E2B}"/>
    <dgm:cxn modelId="{82AB3322-AF49-4DC4-B6E0-DDB2AA6FECB2}" type="presOf" srcId="{A7D53EDC-736C-401A-BA16-94632C4E89B5}" destId="{286E62DC-4FF8-4EC0-986B-47A59D346E9D}" srcOrd="0" destOrd="0" presId="urn:microsoft.com/office/officeart/2005/8/layout/radial6"/>
    <dgm:cxn modelId="{A1F31A5C-6A4B-4DB1-9041-31F90206BEFE}" type="presOf" srcId="{2E562D8B-F7E6-4817-886A-8ADE99743AA0}" destId="{F22B8AE0-2D1E-4204-BD00-015D1D77FD8D}" srcOrd="0" destOrd="0" presId="urn:microsoft.com/office/officeart/2005/8/layout/radial6"/>
    <dgm:cxn modelId="{506292D1-AAED-4A17-979B-AA631B543780}" type="presOf" srcId="{15DB13BA-DC1C-45B1-84F4-BA701E6999FE}" destId="{823FFC2B-0E75-457D-8195-07E4CC3289AE}" srcOrd="0" destOrd="0" presId="urn:microsoft.com/office/officeart/2005/8/layout/radial6"/>
    <dgm:cxn modelId="{90B639D6-4129-4E1D-9083-0806FB08D9E0}" type="presOf" srcId="{4F392697-5F23-45FE-9484-17165D5F0875}" destId="{8F5A4C52-11C6-4A46-A7FF-ADB7D7DA17B7}" srcOrd="0" destOrd="0" presId="urn:microsoft.com/office/officeart/2005/8/layout/radial6"/>
    <dgm:cxn modelId="{2501B8A2-1D5D-4705-BF80-198A135EC22B}" srcId="{A7D53EDC-736C-401A-BA16-94632C4E89B5}" destId="{12AB2CBE-77F4-4F31-81C7-8B255E191DED}" srcOrd="0" destOrd="0" parTransId="{461E01A9-FEFD-472E-BBC0-51A865D16660}" sibTransId="{2780B8BC-AB86-4FFE-BCA5-CF569641C8D1}"/>
    <dgm:cxn modelId="{59286AF1-14CD-4892-BA41-6C7B5A2F5971}" type="presOf" srcId="{094E159B-F8E6-4154-BA70-0EA31C43AC83}" destId="{DA94C67C-DC96-4EFC-98B6-60F17A392A9B}" srcOrd="0" destOrd="0" presId="urn:microsoft.com/office/officeart/2005/8/layout/radial6"/>
    <dgm:cxn modelId="{B1362C74-699A-4D0D-8816-000E99C8045B}" type="presParOf" srcId="{DA94C67C-DC96-4EFC-98B6-60F17A392A9B}" destId="{286E62DC-4FF8-4EC0-986B-47A59D346E9D}" srcOrd="0" destOrd="0" presId="urn:microsoft.com/office/officeart/2005/8/layout/radial6"/>
    <dgm:cxn modelId="{7416E402-8696-4BF3-ABFE-2C7013925DD3}" type="presParOf" srcId="{DA94C67C-DC96-4EFC-98B6-60F17A392A9B}" destId="{F1CBE8C1-1FCF-4B6E-8CD6-2552C8699C4C}" srcOrd="1" destOrd="0" presId="urn:microsoft.com/office/officeart/2005/8/layout/radial6"/>
    <dgm:cxn modelId="{2F62884C-632D-49B6-9050-B61E8AF5633A}" type="presParOf" srcId="{DA94C67C-DC96-4EFC-98B6-60F17A392A9B}" destId="{47F1859F-3A98-47CE-98C2-F339F7DB9E35}" srcOrd="2" destOrd="0" presId="urn:microsoft.com/office/officeart/2005/8/layout/radial6"/>
    <dgm:cxn modelId="{FAB00FDC-6159-4C19-90EA-71611345021F}" type="presParOf" srcId="{DA94C67C-DC96-4EFC-98B6-60F17A392A9B}" destId="{AEB73A20-0DD9-498C-8B30-DE791C10C121}" srcOrd="3" destOrd="0" presId="urn:microsoft.com/office/officeart/2005/8/layout/radial6"/>
    <dgm:cxn modelId="{95762340-3F6C-44CF-98CF-7476A7E5A364}" type="presParOf" srcId="{DA94C67C-DC96-4EFC-98B6-60F17A392A9B}" destId="{90B50F34-3928-4424-B11B-535CF07D2A38}" srcOrd="4" destOrd="0" presId="urn:microsoft.com/office/officeart/2005/8/layout/radial6"/>
    <dgm:cxn modelId="{7780A6D5-D4C4-4A8A-AC96-E16CDCF8D7E4}" type="presParOf" srcId="{DA94C67C-DC96-4EFC-98B6-60F17A392A9B}" destId="{40C9826A-9D37-4E8E-A682-7E1A22AE799F}" srcOrd="5" destOrd="0" presId="urn:microsoft.com/office/officeart/2005/8/layout/radial6"/>
    <dgm:cxn modelId="{30B8CD29-37E8-41A6-960E-B3B5640BED4B}" type="presParOf" srcId="{DA94C67C-DC96-4EFC-98B6-60F17A392A9B}" destId="{8F5A4C52-11C6-4A46-A7FF-ADB7D7DA17B7}" srcOrd="6" destOrd="0" presId="urn:microsoft.com/office/officeart/2005/8/layout/radial6"/>
    <dgm:cxn modelId="{CE7C0A58-8464-4C76-9528-3011DFFC1764}" type="presParOf" srcId="{DA94C67C-DC96-4EFC-98B6-60F17A392A9B}" destId="{52D3A4AC-68A8-4931-8D4F-8D5943C53FB5}" srcOrd="7" destOrd="0" presId="urn:microsoft.com/office/officeart/2005/8/layout/radial6"/>
    <dgm:cxn modelId="{89E52455-EE33-46A2-8AEE-52DA478CE7A7}" type="presParOf" srcId="{DA94C67C-DC96-4EFC-98B6-60F17A392A9B}" destId="{2F2EAD50-9417-466B-8C7A-C2A670C761BE}" srcOrd="8" destOrd="0" presId="urn:microsoft.com/office/officeart/2005/8/layout/radial6"/>
    <dgm:cxn modelId="{9DC5A745-FD88-4A3D-BE67-F9A1DC2766F5}" type="presParOf" srcId="{DA94C67C-DC96-4EFC-98B6-60F17A392A9B}" destId="{B2923583-A708-4A14-BA77-819FBB28703A}" srcOrd="9" destOrd="0" presId="urn:microsoft.com/office/officeart/2005/8/layout/radial6"/>
    <dgm:cxn modelId="{CC37F60D-F3AA-4A54-827F-D311B2CF6E79}" type="presParOf" srcId="{DA94C67C-DC96-4EFC-98B6-60F17A392A9B}" destId="{C7B93DE3-C90D-4148-9DFA-6404455D5F6C}" srcOrd="10" destOrd="0" presId="urn:microsoft.com/office/officeart/2005/8/layout/radial6"/>
    <dgm:cxn modelId="{08748D6B-7E56-4C66-8943-64DFC160976F}" type="presParOf" srcId="{DA94C67C-DC96-4EFC-98B6-60F17A392A9B}" destId="{0A9C4FBC-7990-497B-9855-4B2791475501}" srcOrd="11" destOrd="0" presId="urn:microsoft.com/office/officeart/2005/8/layout/radial6"/>
    <dgm:cxn modelId="{4120D901-55D0-4A08-8935-4E14A3ECA2A4}" type="presParOf" srcId="{DA94C67C-DC96-4EFC-98B6-60F17A392A9B}" destId="{6A038EB8-86A9-404F-A80A-1AB0B54CBADA}" srcOrd="12" destOrd="0" presId="urn:microsoft.com/office/officeart/2005/8/layout/radial6"/>
    <dgm:cxn modelId="{57D6C5F8-D443-44ED-86D0-66B4C18A4FD0}" type="presParOf" srcId="{DA94C67C-DC96-4EFC-98B6-60F17A392A9B}" destId="{C878C443-39E6-4A5E-A49D-D99BDC08D0B1}" srcOrd="13" destOrd="0" presId="urn:microsoft.com/office/officeart/2005/8/layout/radial6"/>
    <dgm:cxn modelId="{DEBCC194-4D0C-44D5-95DB-5FE2143FE3CC}" type="presParOf" srcId="{DA94C67C-DC96-4EFC-98B6-60F17A392A9B}" destId="{78973649-3906-47F5-9652-1EA1F8DE6863}" srcOrd="14" destOrd="0" presId="urn:microsoft.com/office/officeart/2005/8/layout/radial6"/>
    <dgm:cxn modelId="{74300149-5CC2-409D-A366-F526A8EF079E}" type="presParOf" srcId="{DA94C67C-DC96-4EFC-98B6-60F17A392A9B}" destId="{965692F0-5D84-41C7-AC9C-6BAE280E314B}" srcOrd="15" destOrd="0" presId="urn:microsoft.com/office/officeart/2005/8/layout/radial6"/>
    <dgm:cxn modelId="{9DA4BC63-E5BB-477A-84FE-09D5869D2432}" type="presParOf" srcId="{DA94C67C-DC96-4EFC-98B6-60F17A392A9B}" destId="{CB205E75-3A77-4F52-A839-2264907B13B7}" srcOrd="16" destOrd="0" presId="urn:microsoft.com/office/officeart/2005/8/layout/radial6"/>
    <dgm:cxn modelId="{E02320F3-1774-449D-B7F4-5A6EB61E0BC5}" type="presParOf" srcId="{DA94C67C-DC96-4EFC-98B6-60F17A392A9B}" destId="{DF820162-E65C-415A-87AC-655A899C7F42}" srcOrd="17" destOrd="0" presId="urn:microsoft.com/office/officeart/2005/8/layout/radial6"/>
    <dgm:cxn modelId="{C947D541-0B32-43CC-BAA9-05C9457BCDA6}" type="presParOf" srcId="{DA94C67C-DC96-4EFC-98B6-60F17A392A9B}" destId="{2F4C2FBD-F5BB-42E7-A4C2-2853591926D0}" srcOrd="18" destOrd="0" presId="urn:microsoft.com/office/officeart/2005/8/layout/radial6"/>
    <dgm:cxn modelId="{FA628084-B934-4C8C-915F-07FFC6FCCCA5}" type="presParOf" srcId="{DA94C67C-DC96-4EFC-98B6-60F17A392A9B}" destId="{F22B8AE0-2D1E-4204-BD00-015D1D77FD8D}" srcOrd="19" destOrd="0" presId="urn:microsoft.com/office/officeart/2005/8/layout/radial6"/>
    <dgm:cxn modelId="{4C6FBD10-03CC-431A-ABDF-07B968A3079B}" type="presParOf" srcId="{DA94C67C-DC96-4EFC-98B6-60F17A392A9B}" destId="{8F5CFCA3-720B-48CD-B709-F945AB34DB2D}" srcOrd="20" destOrd="0" presId="urn:microsoft.com/office/officeart/2005/8/layout/radial6"/>
    <dgm:cxn modelId="{0B32D6FC-4EE7-4FE0-BC3F-B042C2C1AF01}" type="presParOf" srcId="{DA94C67C-DC96-4EFC-98B6-60F17A392A9B}" destId="{BBF3E8AA-1684-4EBE-B904-3E16B46AD5DA}" srcOrd="21" destOrd="0" presId="urn:microsoft.com/office/officeart/2005/8/layout/radial6"/>
    <dgm:cxn modelId="{6CEC435E-B9B4-41FF-A4B8-32F03CC522A7}" type="presParOf" srcId="{DA94C67C-DC96-4EFC-98B6-60F17A392A9B}" destId="{3A56FD9D-DEDD-4F8F-81F4-7D1DECB7A4EA}" srcOrd="22" destOrd="0" presId="urn:microsoft.com/office/officeart/2005/8/layout/radial6"/>
    <dgm:cxn modelId="{2CBEA98F-BC41-4EF8-971E-B7D70BBFE258}" type="presParOf" srcId="{DA94C67C-DC96-4EFC-98B6-60F17A392A9B}" destId="{1FC7B909-1C51-49F6-BAC4-4AF6D3E0E1E9}" srcOrd="23" destOrd="0" presId="urn:microsoft.com/office/officeart/2005/8/layout/radial6"/>
    <dgm:cxn modelId="{ED6579D3-6B21-4C06-A3A9-AE53FB53756B}" type="presParOf" srcId="{DA94C67C-DC96-4EFC-98B6-60F17A392A9B}" destId="{823FFC2B-0E75-457D-8195-07E4CC3289AE}" srcOrd="24" destOrd="0" presId="urn:microsoft.com/office/officeart/2005/8/layout/radial6"/>
    <dgm:cxn modelId="{4F232C86-628C-4656-8D56-8679E9932C65}" type="presParOf" srcId="{DA94C67C-DC96-4EFC-98B6-60F17A392A9B}" destId="{3C907549-2C91-482C-B11B-C80B26EBA8D2}" srcOrd="25" destOrd="0" presId="urn:microsoft.com/office/officeart/2005/8/layout/radial6"/>
    <dgm:cxn modelId="{3F1AC96F-D71B-448B-9044-32C90701D72F}" type="presParOf" srcId="{DA94C67C-DC96-4EFC-98B6-60F17A392A9B}" destId="{01C961B7-0202-4B5D-A1F2-60A1B354353F}" srcOrd="26" destOrd="0" presId="urn:microsoft.com/office/officeart/2005/8/layout/radial6"/>
    <dgm:cxn modelId="{12DE840C-5231-4092-8764-5A79FB1D0DAD}" type="presParOf" srcId="{DA94C67C-DC96-4EFC-98B6-60F17A392A9B}" destId="{AB464E14-3884-4294-9B15-945508ABDB44}" srcOrd="27" destOrd="0" presId="urn:microsoft.com/office/officeart/2005/8/layout/radial6"/>
    <dgm:cxn modelId="{FFE2D583-01DC-4E95-8A88-589292C2BFA5}" type="presParOf" srcId="{DA94C67C-DC96-4EFC-98B6-60F17A392A9B}" destId="{DEDCA209-1A7B-4C91-8EE1-F122257A3A9E}" srcOrd="28" destOrd="0" presId="urn:microsoft.com/office/officeart/2005/8/layout/radial6"/>
    <dgm:cxn modelId="{0358A28B-E4D3-40F1-B299-88FBF3BF6DBE}" type="presParOf" srcId="{DA94C67C-DC96-4EFC-98B6-60F17A392A9B}" destId="{97CBB7F1-0572-47C8-A6A1-287C81AA7D2D}" srcOrd="29" destOrd="0" presId="urn:microsoft.com/office/officeart/2005/8/layout/radial6"/>
    <dgm:cxn modelId="{C344DC91-DDA9-47A8-A9F4-AA36FE0C5FC5}" type="presParOf" srcId="{DA94C67C-DC96-4EFC-98B6-60F17A392A9B}" destId="{E307BCD9-58C1-4466-A0D5-A7293C607D09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4E159B-F8E6-4154-BA70-0EA31C43AC83}" type="doc">
      <dgm:prSet loTypeId="urn:microsoft.com/office/officeart/2005/8/layout/radial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A7D53EDC-736C-401A-BA16-94632C4E89B5}">
      <dgm:prSet phldrT="[Texto]"/>
      <dgm:spPr/>
      <dgm:t>
        <a:bodyPr/>
        <a:lstStyle/>
        <a:p>
          <a:r>
            <a:rPr lang="es-CO" b="1" dirty="0" smtClean="0"/>
            <a:t>ACTORES SOCIALES Y COMUNITARIOS</a:t>
          </a:r>
          <a:endParaRPr lang="es-CO" b="1" dirty="0"/>
        </a:p>
      </dgm:t>
    </dgm:pt>
    <dgm:pt modelId="{2D29572C-DA73-439D-AE94-B6B494C545BE}" type="parTrans" cxnId="{F4062A60-0335-4909-B0D5-7152BAB5D831}">
      <dgm:prSet/>
      <dgm:spPr/>
      <dgm:t>
        <a:bodyPr/>
        <a:lstStyle/>
        <a:p>
          <a:endParaRPr lang="es-CO"/>
        </a:p>
      </dgm:t>
    </dgm:pt>
    <dgm:pt modelId="{A671D099-32C1-4D0B-98E3-BF4015FD8A0B}" type="sibTrans" cxnId="{F4062A60-0335-4909-B0D5-7152BAB5D831}">
      <dgm:prSet/>
      <dgm:spPr/>
      <dgm:t>
        <a:bodyPr/>
        <a:lstStyle/>
        <a:p>
          <a:endParaRPr lang="es-CO"/>
        </a:p>
      </dgm:t>
    </dgm:pt>
    <dgm:pt modelId="{12AB2CBE-77F4-4F31-81C7-8B255E191DED}">
      <dgm:prSet phldrT="[Texto]"/>
      <dgm:spPr/>
      <dgm:t>
        <a:bodyPr/>
        <a:lstStyle/>
        <a:p>
          <a:r>
            <a:rPr lang="es-CO" b="1" dirty="0" smtClean="0"/>
            <a:t>17 Juntas de Acción Comunal</a:t>
          </a:r>
          <a:endParaRPr lang="es-CO" b="1" dirty="0"/>
        </a:p>
      </dgm:t>
    </dgm:pt>
    <dgm:pt modelId="{461E01A9-FEFD-472E-BBC0-51A865D16660}" type="parTrans" cxnId="{2501B8A2-1D5D-4705-BF80-198A135EC22B}">
      <dgm:prSet/>
      <dgm:spPr/>
      <dgm:t>
        <a:bodyPr/>
        <a:lstStyle/>
        <a:p>
          <a:endParaRPr lang="es-CO"/>
        </a:p>
      </dgm:t>
    </dgm:pt>
    <dgm:pt modelId="{2780B8BC-AB86-4FFE-BCA5-CF569641C8D1}" type="sibTrans" cxnId="{2501B8A2-1D5D-4705-BF80-198A135EC22B}">
      <dgm:prSet/>
      <dgm:spPr/>
      <dgm:t>
        <a:bodyPr/>
        <a:lstStyle/>
        <a:p>
          <a:endParaRPr lang="es-CO"/>
        </a:p>
      </dgm:t>
    </dgm:pt>
    <dgm:pt modelId="{2CC3C77E-269E-4831-88C4-7A09226920C9}">
      <dgm:prSet phldrT="[Texto]" custT="1"/>
      <dgm:spPr/>
      <dgm:t>
        <a:bodyPr/>
        <a:lstStyle/>
        <a:p>
          <a:r>
            <a:rPr lang="es-CO" sz="1300" b="1" dirty="0" smtClean="0"/>
            <a:t>Parcialidad Indígena </a:t>
          </a:r>
          <a:r>
            <a:rPr lang="es-CO" sz="1300" b="1" smtClean="0"/>
            <a:t>Cartama</a:t>
          </a:r>
          <a:endParaRPr lang="es-CO" sz="1300" b="1" dirty="0"/>
        </a:p>
      </dgm:t>
    </dgm:pt>
    <dgm:pt modelId="{8467211E-5BC5-4F1F-BD96-461EC001187C}" type="parTrans" cxnId="{AB8FF369-E59A-444A-9F62-F1D0950E37CD}">
      <dgm:prSet/>
      <dgm:spPr/>
      <dgm:t>
        <a:bodyPr/>
        <a:lstStyle/>
        <a:p>
          <a:endParaRPr lang="es-CO"/>
        </a:p>
      </dgm:t>
    </dgm:pt>
    <dgm:pt modelId="{72A92BEF-41B7-4EFD-B55C-2435689CA901}" type="sibTrans" cxnId="{AB8FF369-E59A-444A-9F62-F1D0950E37CD}">
      <dgm:prSet/>
      <dgm:spPr/>
      <dgm:t>
        <a:bodyPr/>
        <a:lstStyle/>
        <a:p>
          <a:endParaRPr lang="es-CO"/>
        </a:p>
      </dgm:t>
    </dgm:pt>
    <dgm:pt modelId="{6DE86CB4-B0CD-48E8-9AC3-1E03E8544BC8}">
      <dgm:prSet phldrT="[Texto]"/>
      <dgm:spPr/>
      <dgm:t>
        <a:bodyPr/>
        <a:lstStyle/>
        <a:p>
          <a:r>
            <a:rPr lang="es-CO" b="1" dirty="0" smtClean="0"/>
            <a:t>3 Asociaciones de mineros tradicionales</a:t>
          </a:r>
          <a:endParaRPr lang="es-CO" b="1" dirty="0"/>
        </a:p>
      </dgm:t>
    </dgm:pt>
    <dgm:pt modelId="{DD71CBD7-BB41-4F3E-8800-57D707E03C70}" type="parTrans" cxnId="{C4103AC8-E33E-4554-B74A-AD770329B1D1}">
      <dgm:prSet/>
      <dgm:spPr/>
      <dgm:t>
        <a:bodyPr/>
        <a:lstStyle/>
        <a:p>
          <a:endParaRPr lang="es-CO"/>
        </a:p>
      </dgm:t>
    </dgm:pt>
    <dgm:pt modelId="{4DE9336C-518F-4065-BD9F-DC45A660DDA2}" type="sibTrans" cxnId="{C4103AC8-E33E-4554-B74A-AD770329B1D1}">
      <dgm:prSet/>
      <dgm:spPr/>
      <dgm:t>
        <a:bodyPr/>
        <a:lstStyle/>
        <a:p>
          <a:endParaRPr lang="es-CO"/>
        </a:p>
      </dgm:t>
    </dgm:pt>
    <dgm:pt modelId="{2B3A14C6-3A52-4DD5-A285-E9B073B6E381}">
      <dgm:prSet phldrT="[Texto]"/>
      <dgm:spPr/>
      <dgm:t>
        <a:bodyPr/>
        <a:lstStyle/>
        <a:p>
          <a:r>
            <a:rPr lang="es-CO" b="1" dirty="0" smtClean="0"/>
            <a:t>Comité para el desarrollo turístico: Encuentro anual de </a:t>
          </a:r>
          <a:r>
            <a:rPr lang="es-CO" b="1" dirty="0" err="1" smtClean="0"/>
            <a:t>marmatólogos</a:t>
          </a:r>
          <a:endParaRPr lang="es-CO" b="1" dirty="0"/>
        </a:p>
      </dgm:t>
    </dgm:pt>
    <dgm:pt modelId="{6DC71377-AF26-4E3F-820B-DCD2A5BB6041}" type="parTrans" cxnId="{B5E9186E-44C7-4480-9D6E-89A1564468AF}">
      <dgm:prSet/>
      <dgm:spPr/>
      <dgm:t>
        <a:bodyPr/>
        <a:lstStyle/>
        <a:p>
          <a:endParaRPr lang="es-CO"/>
        </a:p>
      </dgm:t>
    </dgm:pt>
    <dgm:pt modelId="{493D1992-6787-48D6-AD42-26172C2A1E2B}" type="sibTrans" cxnId="{B5E9186E-44C7-4480-9D6E-89A1564468AF}">
      <dgm:prSet/>
      <dgm:spPr/>
      <dgm:t>
        <a:bodyPr/>
        <a:lstStyle/>
        <a:p>
          <a:endParaRPr lang="es-CO"/>
        </a:p>
      </dgm:t>
    </dgm:pt>
    <dgm:pt modelId="{D6AD80E9-452D-4F59-B825-196FFADFB612}">
      <dgm:prSet/>
      <dgm:spPr/>
      <dgm:t>
        <a:bodyPr/>
        <a:lstStyle/>
        <a:p>
          <a:r>
            <a:rPr lang="es-CO" b="1" dirty="0" smtClean="0"/>
            <a:t>Comunidad Afro descendiente: </a:t>
          </a:r>
        </a:p>
        <a:p>
          <a:r>
            <a:rPr lang="es-CO" b="1" dirty="0" smtClean="0"/>
            <a:t>6 organizaciones de base</a:t>
          </a:r>
          <a:endParaRPr lang="es-CO" b="1" dirty="0"/>
        </a:p>
      </dgm:t>
    </dgm:pt>
    <dgm:pt modelId="{C98DB77E-3D24-4046-8F71-1F37FFE3BD44}" type="parTrans" cxnId="{3DEFC472-F2AE-4AB4-A956-B5175CBAEC31}">
      <dgm:prSet/>
      <dgm:spPr/>
      <dgm:t>
        <a:bodyPr/>
        <a:lstStyle/>
        <a:p>
          <a:endParaRPr lang="es-CO"/>
        </a:p>
      </dgm:t>
    </dgm:pt>
    <dgm:pt modelId="{4F392697-5F23-45FE-9484-17165D5F0875}" type="sibTrans" cxnId="{3DEFC472-F2AE-4AB4-A956-B5175CBAEC31}">
      <dgm:prSet/>
      <dgm:spPr/>
      <dgm:t>
        <a:bodyPr/>
        <a:lstStyle/>
        <a:p>
          <a:endParaRPr lang="es-CO"/>
        </a:p>
      </dgm:t>
    </dgm:pt>
    <dgm:pt modelId="{2E562D8B-F7E6-4817-886A-8ADE99743AA0}">
      <dgm:prSet phldrT="[Texto]"/>
      <dgm:spPr/>
      <dgm:t>
        <a:bodyPr/>
        <a:lstStyle/>
        <a:p>
          <a:r>
            <a:rPr lang="es-CO" b="1" dirty="0" smtClean="0"/>
            <a:t>Asociación Municipal de mujeres. </a:t>
          </a:r>
          <a:r>
            <a:rPr lang="es-CO" b="1" dirty="0" err="1" smtClean="0"/>
            <a:t>Asociamme</a:t>
          </a:r>
          <a:endParaRPr lang="es-CO" b="1" dirty="0"/>
        </a:p>
      </dgm:t>
    </dgm:pt>
    <dgm:pt modelId="{353EA2E2-B5EB-4E91-B293-BB6493515AA9}" type="parTrans" cxnId="{1A5CBFD1-2758-4F00-B80C-5592CEC7C3A1}">
      <dgm:prSet/>
      <dgm:spPr/>
      <dgm:t>
        <a:bodyPr/>
        <a:lstStyle/>
        <a:p>
          <a:endParaRPr lang="es-CO"/>
        </a:p>
      </dgm:t>
    </dgm:pt>
    <dgm:pt modelId="{50181D45-0643-44F8-988D-9251F6419441}" type="sibTrans" cxnId="{1A5CBFD1-2758-4F00-B80C-5592CEC7C3A1}">
      <dgm:prSet/>
      <dgm:spPr/>
      <dgm:t>
        <a:bodyPr/>
        <a:lstStyle/>
        <a:p>
          <a:endParaRPr lang="es-CO"/>
        </a:p>
      </dgm:t>
    </dgm:pt>
    <dgm:pt modelId="{8E186F58-53F1-418D-99A8-C8C09A0AC875}">
      <dgm:prSet phldrT="[Texto]"/>
      <dgm:spPr/>
      <dgm:t>
        <a:bodyPr/>
        <a:lstStyle/>
        <a:p>
          <a:r>
            <a:rPr lang="es-CO" b="1" dirty="0" smtClean="0"/>
            <a:t>Asociaciones pro defensa del territorio</a:t>
          </a:r>
          <a:endParaRPr lang="es-CO" b="1" dirty="0"/>
        </a:p>
      </dgm:t>
    </dgm:pt>
    <dgm:pt modelId="{7CC57E19-CBAD-4268-850F-01CEEC91A94F}" type="parTrans" cxnId="{4BA308EB-0411-4B78-82DF-DE318D286663}">
      <dgm:prSet/>
      <dgm:spPr/>
      <dgm:t>
        <a:bodyPr/>
        <a:lstStyle/>
        <a:p>
          <a:endParaRPr lang="es-CO"/>
        </a:p>
      </dgm:t>
    </dgm:pt>
    <dgm:pt modelId="{15DB13BA-DC1C-45B1-84F4-BA701E6999FE}" type="sibTrans" cxnId="{4BA308EB-0411-4B78-82DF-DE318D286663}">
      <dgm:prSet/>
      <dgm:spPr/>
      <dgm:t>
        <a:bodyPr/>
        <a:lstStyle/>
        <a:p>
          <a:endParaRPr lang="es-CO"/>
        </a:p>
      </dgm:t>
    </dgm:pt>
    <dgm:pt modelId="{49943982-03E0-4220-AAEE-ACCDC1FDF25F}">
      <dgm:prSet phldrT="[Texto]"/>
      <dgm:spPr/>
      <dgm:t>
        <a:bodyPr/>
        <a:lstStyle/>
        <a:p>
          <a:r>
            <a:rPr lang="es-CO" b="1" dirty="0" smtClean="0"/>
            <a:t>Iniciativas sociales: Club de la salud y Manos creativas</a:t>
          </a:r>
          <a:endParaRPr lang="es-CO" b="1" dirty="0"/>
        </a:p>
      </dgm:t>
    </dgm:pt>
    <dgm:pt modelId="{132BFF98-FD49-4822-A706-064F5157F142}" type="parTrans" cxnId="{D9F8B358-1DBB-4581-992B-E89C376E0DDC}">
      <dgm:prSet/>
      <dgm:spPr/>
      <dgm:t>
        <a:bodyPr/>
        <a:lstStyle/>
        <a:p>
          <a:endParaRPr lang="es-CO"/>
        </a:p>
      </dgm:t>
    </dgm:pt>
    <dgm:pt modelId="{B2AD8C36-E4DC-4A4E-A705-A008F35E455B}" type="sibTrans" cxnId="{D9F8B358-1DBB-4581-992B-E89C376E0DDC}">
      <dgm:prSet/>
      <dgm:spPr/>
      <dgm:t>
        <a:bodyPr/>
        <a:lstStyle/>
        <a:p>
          <a:endParaRPr lang="es-CO"/>
        </a:p>
      </dgm:t>
    </dgm:pt>
    <dgm:pt modelId="{4C3CEE3A-EEEA-4690-B82F-581CD95694B5}">
      <dgm:prSet phldrT="[Texto]"/>
      <dgm:spPr/>
      <dgm:t>
        <a:bodyPr/>
        <a:lstStyle/>
        <a:p>
          <a:endParaRPr lang="es-CO" b="1" dirty="0"/>
        </a:p>
      </dgm:t>
    </dgm:pt>
    <dgm:pt modelId="{2A5162E3-9A0B-4C7B-8731-81E2E43F8D0E}" type="parTrans" cxnId="{B9243DE4-4D4B-4919-BBE9-A3562DEEA47F}">
      <dgm:prSet/>
      <dgm:spPr/>
      <dgm:t>
        <a:bodyPr/>
        <a:lstStyle/>
        <a:p>
          <a:endParaRPr lang="es-CO"/>
        </a:p>
      </dgm:t>
    </dgm:pt>
    <dgm:pt modelId="{C28A4A74-3E4D-4250-B42A-7CD5DBC001C3}" type="sibTrans" cxnId="{B9243DE4-4D4B-4919-BBE9-A3562DEEA47F}">
      <dgm:prSet/>
      <dgm:spPr/>
      <dgm:t>
        <a:bodyPr/>
        <a:lstStyle/>
        <a:p>
          <a:endParaRPr lang="es-CO"/>
        </a:p>
      </dgm:t>
    </dgm:pt>
    <dgm:pt modelId="{DA94C67C-DC96-4EFC-98B6-60F17A392A9B}" type="pres">
      <dgm:prSet presAssocID="{094E159B-F8E6-4154-BA70-0EA31C43AC8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86E62DC-4FF8-4EC0-986B-47A59D346E9D}" type="pres">
      <dgm:prSet presAssocID="{A7D53EDC-736C-401A-BA16-94632C4E89B5}" presName="centerShape" presStyleLbl="node0" presStyleIdx="0" presStyleCnt="1"/>
      <dgm:spPr/>
      <dgm:t>
        <a:bodyPr/>
        <a:lstStyle/>
        <a:p>
          <a:endParaRPr lang="es-CO"/>
        </a:p>
      </dgm:t>
    </dgm:pt>
    <dgm:pt modelId="{F1CBE8C1-1FCF-4B6E-8CD6-2552C8699C4C}" type="pres">
      <dgm:prSet presAssocID="{12AB2CBE-77F4-4F31-81C7-8B255E191DE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F1859F-3A98-47CE-98C2-F339F7DB9E35}" type="pres">
      <dgm:prSet presAssocID="{12AB2CBE-77F4-4F31-81C7-8B255E191DED}" presName="dummy" presStyleCnt="0"/>
      <dgm:spPr/>
      <dgm:t>
        <a:bodyPr/>
        <a:lstStyle/>
        <a:p>
          <a:endParaRPr lang="es-ES"/>
        </a:p>
      </dgm:t>
    </dgm:pt>
    <dgm:pt modelId="{AEB73A20-0DD9-498C-8B30-DE791C10C121}" type="pres">
      <dgm:prSet presAssocID="{2780B8BC-AB86-4FFE-BCA5-CF569641C8D1}" presName="sibTrans" presStyleLbl="sibTrans2D1" presStyleIdx="0" presStyleCnt="8"/>
      <dgm:spPr/>
      <dgm:t>
        <a:bodyPr/>
        <a:lstStyle/>
        <a:p>
          <a:endParaRPr lang="es-CO"/>
        </a:p>
      </dgm:t>
    </dgm:pt>
    <dgm:pt modelId="{90B50F34-3928-4424-B11B-535CF07D2A38}" type="pres">
      <dgm:prSet presAssocID="{D6AD80E9-452D-4F59-B825-196FFADFB612}" presName="node" presStyleLbl="node1" presStyleIdx="1" presStyleCnt="8" custScaleX="130742" custScaleY="1293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C9826A-9D37-4E8E-A682-7E1A22AE799F}" type="pres">
      <dgm:prSet presAssocID="{D6AD80E9-452D-4F59-B825-196FFADFB612}" presName="dummy" presStyleCnt="0"/>
      <dgm:spPr/>
      <dgm:t>
        <a:bodyPr/>
        <a:lstStyle/>
        <a:p>
          <a:endParaRPr lang="es-ES"/>
        </a:p>
      </dgm:t>
    </dgm:pt>
    <dgm:pt modelId="{8F5A4C52-11C6-4A46-A7FF-ADB7D7DA17B7}" type="pres">
      <dgm:prSet presAssocID="{4F392697-5F23-45FE-9484-17165D5F0875}" presName="sibTrans" presStyleLbl="sibTrans2D1" presStyleIdx="1" presStyleCnt="8"/>
      <dgm:spPr/>
      <dgm:t>
        <a:bodyPr/>
        <a:lstStyle/>
        <a:p>
          <a:endParaRPr lang="es-CO"/>
        </a:p>
      </dgm:t>
    </dgm:pt>
    <dgm:pt modelId="{52D3A4AC-68A8-4931-8D4F-8D5943C53FB5}" type="pres">
      <dgm:prSet presAssocID="{2CC3C77E-269E-4831-88C4-7A09226920C9}" presName="node" presStyleLbl="node1" presStyleIdx="2" presStyleCnt="8" custScaleX="121359" custScaleY="10898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F2EAD50-9417-466B-8C7A-C2A670C761BE}" type="pres">
      <dgm:prSet presAssocID="{2CC3C77E-269E-4831-88C4-7A09226920C9}" presName="dummy" presStyleCnt="0"/>
      <dgm:spPr/>
      <dgm:t>
        <a:bodyPr/>
        <a:lstStyle/>
        <a:p>
          <a:endParaRPr lang="es-ES"/>
        </a:p>
      </dgm:t>
    </dgm:pt>
    <dgm:pt modelId="{B2923583-A708-4A14-BA77-819FBB28703A}" type="pres">
      <dgm:prSet presAssocID="{72A92BEF-41B7-4EFD-B55C-2435689CA901}" presName="sibTrans" presStyleLbl="sibTrans2D1" presStyleIdx="2" presStyleCnt="8"/>
      <dgm:spPr/>
      <dgm:t>
        <a:bodyPr/>
        <a:lstStyle/>
        <a:p>
          <a:endParaRPr lang="es-CO"/>
        </a:p>
      </dgm:t>
    </dgm:pt>
    <dgm:pt modelId="{C7B93DE3-C90D-4148-9DFA-6404455D5F6C}" type="pres">
      <dgm:prSet presAssocID="{6DE86CB4-B0CD-48E8-9AC3-1E03E8544BC8}" presName="node" presStyleLbl="node1" presStyleIdx="3" presStyleCnt="8" custScaleX="113995" custScaleY="10344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A9C4FBC-7990-497B-9855-4B2791475501}" type="pres">
      <dgm:prSet presAssocID="{6DE86CB4-B0CD-48E8-9AC3-1E03E8544BC8}" presName="dummy" presStyleCnt="0"/>
      <dgm:spPr/>
      <dgm:t>
        <a:bodyPr/>
        <a:lstStyle/>
        <a:p>
          <a:endParaRPr lang="es-ES"/>
        </a:p>
      </dgm:t>
    </dgm:pt>
    <dgm:pt modelId="{6A038EB8-86A9-404F-A80A-1AB0B54CBADA}" type="pres">
      <dgm:prSet presAssocID="{4DE9336C-518F-4065-BD9F-DC45A660DDA2}" presName="sibTrans" presStyleLbl="sibTrans2D1" presStyleIdx="3" presStyleCnt="8"/>
      <dgm:spPr/>
      <dgm:t>
        <a:bodyPr/>
        <a:lstStyle/>
        <a:p>
          <a:endParaRPr lang="es-CO"/>
        </a:p>
      </dgm:t>
    </dgm:pt>
    <dgm:pt modelId="{C878C443-39E6-4A5E-A49D-D99BDC08D0B1}" type="pres">
      <dgm:prSet presAssocID="{2B3A14C6-3A52-4DD5-A285-E9B073B6E381}" presName="node" presStyleLbl="node1" presStyleIdx="4" presStyleCnt="8" custScaleX="140535" custScaleY="11065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8973649-3906-47F5-9652-1EA1F8DE6863}" type="pres">
      <dgm:prSet presAssocID="{2B3A14C6-3A52-4DD5-A285-E9B073B6E381}" presName="dummy" presStyleCnt="0"/>
      <dgm:spPr/>
      <dgm:t>
        <a:bodyPr/>
        <a:lstStyle/>
        <a:p>
          <a:endParaRPr lang="es-ES"/>
        </a:p>
      </dgm:t>
    </dgm:pt>
    <dgm:pt modelId="{965692F0-5D84-41C7-AC9C-6BAE280E314B}" type="pres">
      <dgm:prSet presAssocID="{493D1992-6787-48D6-AD42-26172C2A1E2B}" presName="sibTrans" presStyleLbl="sibTrans2D1" presStyleIdx="4" presStyleCnt="8"/>
      <dgm:spPr/>
      <dgm:t>
        <a:bodyPr/>
        <a:lstStyle/>
        <a:p>
          <a:endParaRPr lang="es-CO"/>
        </a:p>
      </dgm:t>
    </dgm:pt>
    <dgm:pt modelId="{F22B8AE0-2D1E-4204-BD00-015D1D77FD8D}" type="pres">
      <dgm:prSet presAssocID="{2E562D8B-F7E6-4817-886A-8ADE99743AA0}" presName="node" presStyleLbl="node1" presStyleIdx="5" presStyleCnt="8" custScaleX="115267" custScaleY="1125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5CFCA3-720B-48CD-B709-F945AB34DB2D}" type="pres">
      <dgm:prSet presAssocID="{2E562D8B-F7E6-4817-886A-8ADE99743AA0}" presName="dummy" presStyleCnt="0"/>
      <dgm:spPr/>
      <dgm:t>
        <a:bodyPr/>
        <a:lstStyle/>
        <a:p>
          <a:endParaRPr lang="es-ES"/>
        </a:p>
      </dgm:t>
    </dgm:pt>
    <dgm:pt modelId="{BBF3E8AA-1684-4EBE-B904-3E16B46AD5DA}" type="pres">
      <dgm:prSet presAssocID="{50181D45-0643-44F8-988D-9251F6419441}" presName="sibTrans" presStyleLbl="sibTrans2D1" presStyleIdx="5" presStyleCnt="8"/>
      <dgm:spPr/>
      <dgm:t>
        <a:bodyPr/>
        <a:lstStyle/>
        <a:p>
          <a:endParaRPr lang="es-CO"/>
        </a:p>
      </dgm:t>
    </dgm:pt>
    <dgm:pt modelId="{3A56FD9D-DEDD-4F8F-81F4-7D1DECB7A4EA}" type="pres">
      <dgm:prSet presAssocID="{8E186F58-53F1-418D-99A8-C8C09A0AC87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FC7B909-1C51-49F6-BAC4-4AF6D3E0E1E9}" type="pres">
      <dgm:prSet presAssocID="{8E186F58-53F1-418D-99A8-C8C09A0AC875}" presName="dummy" presStyleCnt="0"/>
      <dgm:spPr/>
      <dgm:t>
        <a:bodyPr/>
        <a:lstStyle/>
        <a:p>
          <a:endParaRPr lang="es-ES"/>
        </a:p>
      </dgm:t>
    </dgm:pt>
    <dgm:pt modelId="{823FFC2B-0E75-457D-8195-07E4CC3289AE}" type="pres">
      <dgm:prSet presAssocID="{15DB13BA-DC1C-45B1-84F4-BA701E6999FE}" presName="sibTrans" presStyleLbl="sibTrans2D1" presStyleIdx="6" presStyleCnt="8"/>
      <dgm:spPr/>
      <dgm:t>
        <a:bodyPr/>
        <a:lstStyle/>
        <a:p>
          <a:endParaRPr lang="es-CO"/>
        </a:p>
      </dgm:t>
    </dgm:pt>
    <dgm:pt modelId="{003C7A1B-E250-45A5-8EF2-9C924399C698}" type="pres">
      <dgm:prSet presAssocID="{49943982-03E0-4220-AAEE-ACCDC1FDF25F}" presName="node" presStyleLbl="node1" presStyleIdx="7" presStyleCnt="8" custScaleX="112765" custScaleY="11189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CF68330-5AD4-470C-8430-53FDE999A413}" type="pres">
      <dgm:prSet presAssocID="{49943982-03E0-4220-AAEE-ACCDC1FDF25F}" presName="dummy" presStyleCnt="0"/>
      <dgm:spPr/>
      <dgm:t>
        <a:bodyPr/>
        <a:lstStyle/>
        <a:p>
          <a:endParaRPr lang="es-ES"/>
        </a:p>
      </dgm:t>
    </dgm:pt>
    <dgm:pt modelId="{134E221A-C62D-4BF2-8DF0-BD26E7BB62E1}" type="pres">
      <dgm:prSet presAssocID="{B2AD8C36-E4DC-4A4E-A705-A008F35E455B}" presName="sibTrans" presStyleLbl="sibTrans2D1" presStyleIdx="7" presStyleCnt="8"/>
      <dgm:spPr/>
      <dgm:t>
        <a:bodyPr/>
        <a:lstStyle/>
        <a:p>
          <a:endParaRPr lang="es-CO"/>
        </a:p>
      </dgm:t>
    </dgm:pt>
  </dgm:ptLst>
  <dgm:cxnLst>
    <dgm:cxn modelId="{5ED8455D-94A4-430E-9916-0FF21EE907AF}" type="presOf" srcId="{15DB13BA-DC1C-45B1-84F4-BA701E6999FE}" destId="{823FFC2B-0E75-457D-8195-07E4CC3289AE}" srcOrd="0" destOrd="0" presId="urn:microsoft.com/office/officeart/2005/8/layout/radial6"/>
    <dgm:cxn modelId="{412E7D16-FE33-44BE-87C1-3151448DF612}" type="presOf" srcId="{6DE86CB4-B0CD-48E8-9AC3-1E03E8544BC8}" destId="{C7B93DE3-C90D-4148-9DFA-6404455D5F6C}" srcOrd="0" destOrd="0" presId="urn:microsoft.com/office/officeart/2005/8/layout/radial6"/>
    <dgm:cxn modelId="{0893AC9C-7984-42A7-9D55-7B30235B70F0}" type="presOf" srcId="{2E562D8B-F7E6-4817-886A-8ADE99743AA0}" destId="{F22B8AE0-2D1E-4204-BD00-015D1D77FD8D}" srcOrd="0" destOrd="0" presId="urn:microsoft.com/office/officeart/2005/8/layout/radial6"/>
    <dgm:cxn modelId="{B20030C1-0BF1-4CD0-8806-1A43C938571D}" type="presOf" srcId="{50181D45-0643-44F8-988D-9251F6419441}" destId="{BBF3E8AA-1684-4EBE-B904-3E16B46AD5DA}" srcOrd="0" destOrd="0" presId="urn:microsoft.com/office/officeart/2005/8/layout/radial6"/>
    <dgm:cxn modelId="{3DEFC472-F2AE-4AB4-A956-B5175CBAEC31}" srcId="{A7D53EDC-736C-401A-BA16-94632C4E89B5}" destId="{D6AD80E9-452D-4F59-B825-196FFADFB612}" srcOrd="1" destOrd="0" parTransId="{C98DB77E-3D24-4046-8F71-1F37FFE3BD44}" sibTransId="{4F392697-5F23-45FE-9484-17165D5F0875}"/>
    <dgm:cxn modelId="{4BA308EB-0411-4B78-82DF-DE318D286663}" srcId="{A7D53EDC-736C-401A-BA16-94632C4E89B5}" destId="{8E186F58-53F1-418D-99A8-C8C09A0AC875}" srcOrd="6" destOrd="0" parTransId="{7CC57E19-CBAD-4268-850F-01CEEC91A94F}" sibTransId="{15DB13BA-DC1C-45B1-84F4-BA701E6999FE}"/>
    <dgm:cxn modelId="{941FF10B-D3EC-48C6-BE25-71C1E436C1E2}" type="presOf" srcId="{2CC3C77E-269E-4831-88C4-7A09226920C9}" destId="{52D3A4AC-68A8-4931-8D4F-8D5943C53FB5}" srcOrd="0" destOrd="0" presId="urn:microsoft.com/office/officeart/2005/8/layout/radial6"/>
    <dgm:cxn modelId="{4E98078B-2A0A-4438-8B16-545CA2100751}" type="presOf" srcId="{A7D53EDC-736C-401A-BA16-94632C4E89B5}" destId="{286E62DC-4FF8-4EC0-986B-47A59D346E9D}" srcOrd="0" destOrd="0" presId="urn:microsoft.com/office/officeart/2005/8/layout/radial6"/>
    <dgm:cxn modelId="{F4062A60-0335-4909-B0D5-7152BAB5D831}" srcId="{094E159B-F8E6-4154-BA70-0EA31C43AC83}" destId="{A7D53EDC-736C-401A-BA16-94632C4E89B5}" srcOrd="0" destOrd="0" parTransId="{2D29572C-DA73-439D-AE94-B6B494C545BE}" sibTransId="{A671D099-32C1-4D0B-98E3-BF4015FD8A0B}"/>
    <dgm:cxn modelId="{AB8FF369-E59A-444A-9F62-F1D0950E37CD}" srcId="{A7D53EDC-736C-401A-BA16-94632C4E89B5}" destId="{2CC3C77E-269E-4831-88C4-7A09226920C9}" srcOrd="2" destOrd="0" parTransId="{8467211E-5BC5-4F1F-BD96-461EC001187C}" sibTransId="{72A92BEF-41B7-4EFD-B55C-2435689CA901}"/>
    <dgm:cxn modelId="{D9F8B358-1DBB-4581-992B-E89C376E0DDC}" srcId="{A7D53EDC-736C-401A-BA16-94632C4E89B5}" destId="{49943982-03E0-4220-AAEE-ACCDC1FDF25F}" srcOrd="7" destOrd="0" parTransId="{132BFF98-FD49-4822-A706-064F5157F142}" sibTransId="{B2AD8C36-E4DC-4A4E-A705-A008F35E455B}"/>
    <dgm:cxn modelId="{626C4EB7-466E-44A5-A3E4-DC332431C5BB}" type="presOf" srcId="{094E159B-F8E6-4154-BA70-0EA31C43AC83}" destId="{DA94C67C-DC96-4EFC-98B6-60F17A392A9B}" srcOrd="0" destOrd="0" presId="urn:microsoft.com/office/officeart/2005/8/layout/radial6"/>
    <dgm:cxn modelId="{08DCD608-0861-475E-AB00-E026C29832D6}" type="presOf" srcId="{12AB2CBE-77F4-4F31-81C7-8B255E191DED}" destId="{F1CBE8C1-1FCF-4B6E-8CD6-2552C8699C4C}" srcOrd="0" destOrd="0" presId="urn:microsoft.com/office/officeart/2005/8/layout/radial6"/>
    <dgm:cxn modelId="{D16C729E-D926-432C-89B1-28A85C4DB0FE}" type="presOf" srcId="{4F392697-5F23-45FE-9484-17165D5F0875}" destId="{8F5A4C52-11C6-4A46-A7FF-ADB7D7DA17B7}" srcOrd="0" destOrd="0" presId="urn:microsoft.com/office/officeart/2005/8/layout/radial6"/>
    <dgm:cxn modelId="{CF0EF37B-8D7C-43A0-8A30-1FB036390A6F}" type="presOf" srcId="{2B3A14C6-3A52-4DD5-A285-E9B073B6E381}" destId="{C878C443-39E6-4A5E-A49D-D99BDC08D0B1}" srcOrd="0" destOrd="0" presId="urn:microsoft.com/office/officeart/2005/8/layout/radial6"/>
    <dgm:cxn modelId="{7C42F8A9-9340-443C-94BC-0B8F63ADF389}" type="presOf" srcId="{493D1992-6787-48D6-AD42-26172C2A1E2B}" destId="{965692F0-5D84-41C7-AC9C-6BAE280E314B}" srcOrd="0" destOrd="0" presId="urn:microsoft.com/office/officeart/2005/8/layout/radial6"/>
    <dgm:cxn modelId="{6DC9C040-C20E-4C18-84A0-449663C3E0B5}" type="presOf" srcId="{72A92BEF-41B7-4EFD-B55C-2435689CA901}" destId="{B2923583-A708-4A14-BA77-819FBB28703A}" srcOrd="0" destOrd="0" presId="urn:microsoft.com/office/officeart/2005/8/layout/radial6"/>
    <dgm:cxn modelId="{FCDC823B-723E-4799-8E7C-FA8BB3D48E60}" type="presOf" srcId="{8E186F58-53F1-418D-99A8-C8C09A0AC875}" destId="{3A56FD9D-DEDD-4F8F-81F4-7D1DECB7A4EA}" srcOrd="0" destOrd="0" presId="urn:microsoft.com/office/officeart/2005/8/layout/radial6"/>
    <dgm:cxn modelId="{C4103AC8-E33E-4554-B74A-AD770329B1D1}" srcId="{A7D53EDC-736C-401A-BA16-94632C4E89B5}" destId="{6DE86CB4-B0CD-48E8-9AC3-1E03E8544BC8}" srcOrd="3" destOrd="0" parTransId="{DD71CBD7-BB41-4F3E-8800-57D707E03C70}" sibTransId="{4DE9336C-518F-4065-BD9F-DC45A660DDA2}"/>
    <dgm:cxn modelId="{CCB0CECE-F661-4EB1-8544-D4F5D258BF21}" type="presOf" srcId="{B2AD8C36-E4DC-4A4E-A705-A008F35E455B}" destId="{134E221A-C62D-4BF2-8DF0-BD26E7BB62E1}" srcOrd="0" destOrd="0" presId="urn:microsoft.com/office/officeart/2005/8/layout/radial6"/>
    <dgm:cxn modelId="{1A5CBFD1-2758-4F00-B80C-5592CEC7C3A1}" srcId="{A7D53EDC-736C-401A-BA16-94632C4E89B5}" destId="{2E562D8B-F7E6-4817-886A-8ADE99743AA0}" srcOrd="5" destOrd="0" parTransId="{353EA2E2-B5EB-4E91-B293-BB6493515AA9}" sibTransId="{50181D45-0643-44F8-988D-9251F6419441}"/>
    <dgm:cxn modelId="{B5E9186E-44C7-4480-9D6E-89A1564468AF}" srcId="{A7D53EDC-736C-401A-BA16-94632C4E89B5}" destId="{2B3A14C6-3A52-4DD5-A285-E9B073B6E381}" srcOrd="4" destOrd="0" parTransId="{6DC71377-AF26-4E3F-820B-DCD2A5BB6041}" sibTransId="{493D1992-6787-48D6-AD42-26172C2A1E2B}"/>
    <dgm:cxn modelId="{B9243DE4-4D4B-4919-BBE9-A3562DEEA47F}" srcId="{094E159B-F8E6-4154-BA70-0EA31C43AC83}" destId="{4C3CEE3A-EEEA-4690-B82F-581CD95694B5}" srcOrd="1" destOrd="0" parTransId="{2A5162E3-9A0B-4C7B-8731-81E2E43F8D0E}" sibTransId="{C28A4A74-3E4D-4250-B42A-7CD5DBC001C3}"/>
    <dgm:cxn modelId="{BC6655AF-6B86-4CE1-ADD4-1B07BD810FE1}" type="presOf" srcId="{D6AD80E9-452D-4F59-B825-196FFADFB612}" destId="{90B50F34-3928-4424-B11B-535CF07D2A38}" srcOrd="0" destOrd="0" presId="urn:microsoft.com/office/officeart/2005/8/layout/radial6"/>
    <dgm:cxn modelId="{11944BEC-1FD2-453B-8E83-E0EC4388FB44}" type="presOf" srcId="{49943982-03E0-4220-AAEE-ACCDC1FDF25F}" destId="{003C7A1B-E250-45A5-8EF2-9C924399C698}" srcOrd="0" destOrd="0" presId="urn:microsoft.com/office/officeart/2005/8/layout/radial6"/>
    <dgm:cxn modelId="{5283374C-B11A-4434-A187-5A35B8B21294}" type="presOf" srcId="{4DE9336C-518F-4065-BD9F-DC45A660DDA2}" destId="{6A038EB8-86A9-404F-A80A-1AB0B54CBADA}" srcOrd="0" destOrd="0" presId="urn:microsoft.com/office/officeart/2005/8/layout/radial6"/>
    <dgm:cxn modelId="{3600C75D-E75E-4649-BB52-6D27CB70F841}" type="presOf" srcId="{2780B8BC-AB86-4FFE-BCA5-CF569641C8D1}" destId="{AEB73A20-0DD9-498C-8B30-DE791C10C121}" srcOrd="0" destOrd="0" presId="urn:microsoft.com/office/officeart/2005/8/layout/radial6"/>
    <dgm:cxn modelId="{2501B8A2-1D5D-4705-BF80-198A135EC22B}" srcId="{A7D53EDC-736C-401A-BA16-94632C4E89B5}" destId="{12AB2CBE-77F4-4F31-81C7-8B255E191DED}" srcOrd="0" destOrd="0" parTransId="{461E01A9-FEFD-472E-BBC0-51A865D16660}" sibTransId="{2780B8BC-AB86-4FFE-BCA5-CF569641C8D1}"/>
    <dgm:cxn modelId="{E77DCFEF-4330-4E1B-B314-4289F24D751A}" type="presParOf" srcId="{DA94C67C-DC96-4EFC-98B6-60F17A392A9B}" destId="{286E62DC-4FF8-4EC0-986B-47A59D346E9D}" srcOrd="0" destOrd="0" presId="urn:microsoft.com/office/officeart/2005/8/layout/radial6"/>
    <dgm:cxn modelId="{B3CAACE6-6C33-49E8-887B-3143669E61CC}" type="presParOf" srcId="{DA94C67C-DC96-4EFC-98B6-60F17A392A9B}" destId="{F1CBE8C1-1FCF-4B6E-8CD6-2552C8699C4C}" srcOrd="1" destOrd="0" presId="urn:microsoft.com/office/officeart/2005/8/layout/radial6"/>
    <dgm:cxn modelId="{2A1B4F1B-A2B9-438C-9BCF-544DE44602F3}" type="presParOf" srcId="{DA94C67C-DC96-4EFC-98B6-60F17A392A9B}" destId="{47F1859F-3A98-47CE-98C2-F339F7DB9E35}" srcOrd="2" destOrd="0" presId="urn:microsoft.com/office/officeart/2005/8/layout/radial6"/>
    <dgm:cxn modelId="{3461D50D-AF4E-41FB-99FC-26175F4AC2FB}" type="presParOf" srcId="{DA94C67C-DC96-4EFC-98B6-60F17A392A9B}" destId="{AEB73A20-0DD9-498C-8B30-DE791C10C121}" srcOrd="3" destOrd="0" presId="urn:microsoft.com/office/officeart/2005/8/layout/radial6"/>
    <dgm:cxn modelId="{E25CE392-5F07-42AB-9045-A5BE6C0B6E94}" type="presParOf" srcId="{DA94C67C-DC96-4EFC-98B6-60F17A392A9B}" destId="{90B50F34-3928-4424-B11B-535CF07D2A38}" srcOrd="4" destOrd="0" presId="urn:microsoft.com/office/officeart/2005/8/layout/radial6"/>
    <dgm:cxn modelId="{371D7A4D-A020-4195-80DA-049BA5A339AB}" type="presParOf" srcId="{DA94C67C-DC96-4EFC-98B6-60F17A392A9B}" destId="{40C9826A-9D37-4E8E-A682-7E1A22AE799F}" srcOrd="5" destOrd="0" presId="urn:microsoft.com/office/officeart/2005/8/layout/radial6"/>
    <dgm:cxn modelId="{A4619F39-954F-4EE8-8D8E-9CF798B210B6}" type="presParOf" srcId="{DA94C67C-DC96-4EFC-98B6-60F17A392A9B}" destId="{8F5A4C52-11C6-4A46-A7FF-ADB7D7DA17B7}" srcOrd="6" destOrd="0" presId="urn:microsoft.com/office/officeart/2005/8/layout/radial6"/>
    <dgm:cxn modelId="{8971373F-E4CB-400C-9F34-8F67AF5C8F74}" type="presParOf" srcId="{DA94C67C-DC96-4EFC-98B6-60F17A392A9B}" destId="{52D3A4AC-68A8-4931-8D4F-8D5943C53FB5}" srcOrd="7" destOrd="0" presId="urn:microsoft.com/office/officeart/2005/8/layout/radial6"/>
    <dgm:cxn modelId="{356422E0-C2C2-490D-B516-B2F4B5545F58}" type="presParOf" srcId="{DA94C67C-DC96-4EFC-98B6-60F17A392A9B}" destId="{2F2EAD50-9417-466B-8C7A-C2A670C761BE}" srcOrd="8" destOrd="0" presId="urn:microsoft.com/office/officeart/2005/8/layout/radial6"/>
    <dgm:cxn modelId="{A80B7B08-0169-4FE9-9177-AF09E400A39C}" type="presParOf" srcId="{DA94C67C-DC96-4EFC-98B6-60F17A392A9B}" destId="{B2923583-A708-4A14-BA77-819FBB28703A}" srcOrd="9" destOrd="0" presId="urn:microsoft.com/office/officeart/2005/8/layout/radial6"/>
    <dgm:cxn modelId="{54B75C29-53F2-4294-9E1C-1FE13DF6B9DE}" type="presParOf" srcId="{DA94C67C-DC96-4EFC-98B6-60F17A392A9B}" destId="{C7B93DE3-C90D-4148-9DFA-6404455D5F6C}" srcOrd="10" destOrd="0" presId="urn:microsoft.com/office/officeart/2005/8/layout/radial6"/>
    <dgm:cxn modelId="{FA272A3A-8D2C-41EF-B368-09BF9AD5EFE2}" type="presParOf" srcId="{DA94C67C-DC96-4EFC-98B6-60F17A392A9B}" destId="{0A9C4FBC-7990-497B-9855-4B2791475501}" srcOrd="11" destOrd="0" presId="urn:microsoft.com/office/officeart/2005/8/layout/radial6"/>
    <dgm:cxn modelId="{B8363BBF-865D-43F9-96F1-BF74D2D49801}" type="presParOf" srcId="{DA94C67C-DC96-4EFC-98B6-60F17A392A9B}" destId="{6A038EB8-86A9-404F-A80A-1AB0B54CBADA}" srcOrd="12" destOrd="0" presId="urn:microsoft.com/office/officeart/2005/8/layout/radial6"/>
    <dgm:cxn modelId="{6F0EDA10-1C55-4C2D-827C-D881F32FCD4C}" type="presParOf" srcId="{DA94C67C-DC96-4EFC-98B6-60F17A392A9B}" destId="{C878C443-39E6-4A5E-A49D-D99BDC08D0B1}" srcOrd="13" destOrd="0" presId="urn:microsoft.com/office/officeart/2005/8/layout/radial6"/>
    <dgm:cxn modelId="{78D14E3B-3D19-4BBC-A12B-A7F7E23E0CB9}" type="presParOf" srcId="{DA94C67C-DC96-4EFC-98B6-60F17A392A9B}" destId="{78973649-3906-47F5-9652-1EA1F8DE6863}" srcOrd="14" destOrd="0" presId="urn:microsoft.com/office/officeart/2005/8/layout/radial6"/>
    <dgm:cxn modelId="{7606F9DB-A3D3-4B2B-AE5C-DA5D693BB87D}" type="presParOf" srcId="{DA94C67C-DC96-4EFC-98B6-60F17A392A9B}" destId="{965692F0-5D84-41C7-AC9C-6BAE280E314B}" srcOrd="15" destOrd="0" presId="urn:microsoft.com/office/officeart/2005/8/layout/radial6"/>
    <dgm:cxn modelId="{C738D408-BB39-4F35-96C3-3C4C7D7C7370}" type="presParOf" srcId="{DA94C67C-DC96-4EFC-98B6-60F17A392A9B}" destId="{F22B8AE0-2D1E-4204-BD00-015D1D77FD8D}" srcOrd="16" destOrd="0" presId="urn:microsoft.com/office/officeart/2005/8/layout/radial6"/>
    <dgm:cxn modelId="{142EA539-C79F-4464-8E28-E853509E2799}" type="presParOf" srcId="{DA94C67C-DC96-4EFC-98B6-60F17A392A9B}" destId="{8F5CFCA3-720B-48CD-B709-F945AB34DB2D}" srcOrd="17" destOrd="0" presId="urn:microsoft.com/office/officeart/2005/8/layout/radial6"/>
    <dgm:cxn modelId="{BEFAE812-6A0C-43C1-BD6B-9908A683A646}" type="presParOf" srcId="{DA94C67C-DC96-4EFC-98B6-60F17A392A9B}" destId="{BBF3E8AA-1684-4EBE-B904-3E16B46AD5DA}" srcOrd="18" destOrd="0" presId="urn:microsoft.com/office/officeart/2005/8/layout/radial6"/>
    <dgm:cxn modelId="{FCF0459F-DFEE-4E45-95BD-9EC976394A79}" type="presParOf" srcId="{DA94C67C-DC96-4EFC-98B6-60F17A392A9B}" destId="{3A56FD9D-DEDD-4F8F-81F4-7D1DECB7A4EA}" srcOrd="19" destOrd="0" presId="urn:microsoft.com/office/officeart/2005/8/layout/radial6"/>
    <dgm:cxn modelId="{619C7512-D0A8-446C-B5E6-91BD2D14A313}" type="presParOf" srcId="{DA94C67C-DC96-4EFC-98B6-60F17A392A9B}" destId="{1FC7B909-1C51-49F6-BAC4-4AF6D3E0E1E9}" srcOrd="20" destOrd="0" presId="urn:microsoft.com/office/officeart/2005/8/layout/radial6"/>
    <dgm:cxn modelId="{1F8806CB-B61F-414F-A3AB-74E7B5D070C3}" type="presParOf" srcId="{DA94C67C-DC96-4EFC-98B6-60F17A392A9B}" destId="{823FFC2B-0E75-457D-8195-07E4CC3289AE}" srcOrd="21" destOrd="0" presId="urn:microsoft.com/office/officeart/2005/8/layout/radial6"/>
    <dgm:cxn modelId="{94E9DED3-4A3F-4BFE-AAB1-A8D6CE793E92}" type="presParOf" srcId="{DA94C67C-DC96-4EFC-98B6-60F17A392A9B}" destId="{003C7A1B-E250-45A5-8EF2-9C924399C698}" srcOrd="22" destOrd="0" presId="urn:microsoft.com/office/officeart/2005/8/layout/radial6"/>
    <dgm:cxn modelId="{88391B63-64DE-4300-9F28-AC865023367D}" type="presParOf" srcId="{DA94C67C-DC96-4EFC-98B6-60F17A392A9B}" destId="{4CF68330-5AD4-470C-8430-53FDE999A413}" srcOrd="23" destOrd="0" presId="urn:microsoft.com/office/officeart/2005/8/layout/radial6"/>
    <dgm:cxn modelId="{59850E87-8B15-4E9D-9B46-1A652482BFBA}" type="presParOf" srcId="{DA94C67C-DC96-4EFC-98B6-60F17A392A9B}" destId="{134E221A-C62D-4BF2-8DF0-BD26E7BB62E1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6F9A9-8714-4526-AACC-8BB84406CACF}">
      <dsp:nvSpPr>
        <dsp:cNvPr id="0" name=""/>
        <dsp:cNvSpPr/>
      </dsp:nvSpPr>
      <dsp:spPr>
        <a:xfrm rot="16200000">
          <a:off x="1495610" y="-1495610"/>
          <a:ext cx="1284375" cy="4275595"/>
        </a:xfrm>
        <a:prstGeom prst="flowChartManualOperation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71450" tIns="0" rIns="174593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b="1" kern="1200" dirty="0" smtClean="0"/>
            <a:t>Población Objetivo: </a:t>
          </a:r>
          <a:endParaRPr lang="es-CO" sz="2700" kern="1200" dirty="0"/>
        </a:p>
      </dsp:txBody>
      <dsp:txXfrm rot="5400000">
        <a:off x="0" y="256875"/>
        <a:ext cx="4275595" cy="770625"/>
      </dsp:txXfrm>
    </dsp:sp>
    <dsp:sp modelId="{6DC3647E-8070-4DC6-A1CF-D2FBA327AD9D}">
      <dsp:nvSpPr>
        <dsp:cNvPr id="0" name=""/>
        <dsp:cNvSpPr/>
      </dsp:nvSpPr>
      <dsp:spPr>
        <a:xfrm rot="16200000">
          <a:off x="6096320" y="-1495610"/>
          <a:ext cx="1284375" cy="4275595"/>
        </a:xfrm>
        <a:prstGeom prst="flowChartManualOperation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1450" tIns="0" rIns="174593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/>
            <a:t>Clientes, usuarios y comunidad en general.  </a:t>
          </a:r>
          <a:endParaRPr lang="es-CO" sz="2700" kern="1200" dirty="0"/>
        </a:p>
      </dsp:txBody>
      <dsp:txXfrm rot="5400000">
        <a:off x="4600710" y="256875"/>
        <a:ext cx="4275595" cy="770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9EA9A-60C4-4C66-9724-ABA15F49AE7D}">
      <dsp:nvSpPr>
        <dsp:cNvPr id="0" name=""/>
        <dsp:cNvSpPr/>
      </dsp:nvSpPr>
      <dsp:spPr>
        <a:xfrm rot="3599471">
          <a:off x="3440761" y="4122378"/>
          <a:ext cx="855399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855399" y="198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348F6-AB20-4A54-9D13-6E7808F66F2C}">
      <dsp:nvSpPr>
        <dsp:cNvPr id="0" name=""/>
        <dsp:cNvSpPr/>
      </dsp:nvSpPr>
      <dsp:spPr>
        <a:xfrm rot="1167527">
          <a:off x="3940216" y="3492691"/>
          <a:ext cx="1448806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1448806" y="198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931BE-3F9A-4939-B3EE-4B0751772A0B}">
      <dsp:nvSpPr>
        <dsp:cNvPr id="0" name=""/>
        <dsp:cNvSpPr/>
      </dsp:nvSpPr>
      <dsp:spPr>
        <a:xfrm rot="20880676">
          <a:off x="3960835" y="2615777"/>
          <a:ext cx="1903372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1903372" y="198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75D03-3DAF-4073-AF16-5C32D02B194C}">
      <dsp:nvSpPr>
        <dsp:cNvPr id="0" name=""/>
        <dsp:cNvSpPr/>
      </dsp:nvSpPr>
      <dsp:spPr>
        <a:xfrm rot="18990529">
          <a:off x="3827352" y="1856737"/>
          <a:ext cx="1123716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1123716" y="198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59B6C-55BC-4F10-9010-2293CDFCDEC2}">
      <dsp:nvSpPr>
        <dsp:cNvPr id="0" name=""/>
        <dsp:cNvSpPr/>
      </dsp:nvSpPr>
      <dsp:spPr>
        <a:xfrm>
          <a:off x="963349" y="1386319"/>
          <a:ext cx="3125298" cy="31080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E2E8B-5394-4C79-869B-38AAC61A5A08}">
      <dsp:nvSpPr>
        <dsp:cNvPr id="0" name=""/>
        <dsp:cNvSpPr/>
      </dsp:nvSpPr>
      <dsp:spPr>
        <a:xfrm>
          <a:off x="4533101" y="148035"/>
          <a:ext cx="1713335" cy="1558725"/>
        </a:xfrm>
        <a:prstGeom prst="ellipse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kern="1200" dirty="0" smtClean="0">
              <a:solidFill>
                <a:schemeClr val="tx1"/>
              </a:solidFill>
              <a:latin typeface="Arial Rounded MT Bold" pitchFamily="34" charset="0"/>
            </a:rPr>
            <a:t>1) Acercamiento e Identificación</a:t>
          </a:r>
          <a:endParaRPr lang="es-CO" sz="1200" b="0" kern="1200" dirty="0">
            <a:solidFill>
              <a:schemeClr val="tx1"/>
            </a:solidFill>
            <a:latin typeface="Arial Rounded MT Bold" pitchFamily="34" charset="0"/>
          </a:endParaRPr>
        </a:p>
      </dsp:txBody>
      <dsp:txXfrm>
        <a:off x="4784013" y="376305"/>
        <a:ext cx="1211511" cy="1102185"/>
      </dsp:txXfrm>
    </dsp:sp>
    <dsp:sp modelId="{6715AFF7-B55B-420C-9056-485AF620D27C}">
      <dsp:nvSpPr>
        <dsp:cNvPr id="0" name=""/>
        <dsp:cNvSpPr/>
      </dsp:nvSpPr>
      <dsp:spPr>
        <a:xfrm>
          <a:off x="5822055" y="1445333"/>
          <a:ext cx="1733693" cy="1626183"/>
        </a:xfrm>
        <a:prstGeom prst="ellipse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Rounded MT Bold" pitchFamily="34" charset="0"/>
            </a:rPr>
            <a:t>2) Involucramiento e Intervención </a:t>
          </a:r>
          <a:endParaRPr lang="es-CO" sz="1200" kern="1200" dirty="0">
            <a:latin typeface="Arial Rounded MT Bold" pitchFamily="34" charset="0"/>
          </a:endParaRPr>
        </a:p>
      </dsp:txBody>
      <dsp:txXfrm>
        <a:off x="6075948" y="1683482"/>
        <a:ext cx="1225907" cy="1149885"/>
      </dsp:txXfrm>
    </dsp:sp>
    <dsp:sp modelId="{55862225-9E20-4114-B502-5C88DF934F47}">
      <dsp:nvSpPr>
        <dsp:cNvPr id="0" name=""/>
        <dsp:cNvSpPr/>
      </dsp:nvSpPr>
      <dsp:spPr>
        <a:xfrm>
          <a:off x="5302104" y="3186087"/>
          <a:ext cx="1654398" cy="1687907"/>
        </a:xfrm>
        <a:prstGeom prst="ellipse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Rounded MT Bold" pitchFamily="34" charset="0"/>
            </a:rPr>
            <a:t>3) Evaluación y sistematización</a:t>
          </a:r>
          <a:endParaRPr lang="es-CO" sz="1200" kern="1200" dirty="0">
            <a:latin typeface="Arial Rounded MT Bold" pitchFamily="34" charset="0"/>
          </a:endParaRPr>
        </a:p>
      </dsp:txBody>
      <dsp:txXfrm>
        <a:off x="5544385" y="3433275"/>
        <a:ext cx="1169836" cy="1193531"/>
      </dsp:txXfrm>
    </dsp:sp>
    <dsp:sp modelId="{E4484C22-B521-47BB-BB4F-02BF9B0DFEE2}">
      <dsp:nvSpPr>
        <dsp:cNvPr id="0" name=""/>
        <dsp:cNvSpPr/>
      </dsp:nvSpPr>
      <dsp:spPr>
        <a:xfrm>
          <a:off x="3613685" y="4424095"/>
          <a:ext cx="1740847" cy="1568201"/>
        </a:xfrm>
        <a:prstGeom prst="ellipse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Rounded MT Bold" pitchFamily="34" charset="0"/>
            </a:rPr>
            <a:t>4)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Rounded MT Bold" pitchFamily="34" charset="0"/>
            </a:rPr>
            <a:t>Proceso de comunicaciones</a:t>
          </a:r>
          <a:endParaRPr lang="es-CO" sz="1200" kern="1200" dirty="0">
            <a:latin typeface="Arial Rounded MT Bold" pitchFamily="34" charset="0"/>
          </a:endParaRPr>
        </a:p>
      </dsp:txBody>
      <dsp:txXfrm>
        <a:off x="3868626" y="4653753"/>
        <a:ext cx="1230965" cy="11088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7BCD9-58C1-4466-A0D5-A7293C607D09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14040000"/>
            <a:gd name="adj2" fmla="val 1620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64E14-3884-4294-9B15-945508ABDB44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11880000"/>
            <a:gd name="adj2" fmla="val 1404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FFC2B-0E75-457D-8195-07E4CC3289AE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9720000"/>
            <a:gd name="adj2" fmla="val 1188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3E8AA-1684-4EBE-B904-3E16B46AD5DA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7560000"/>
            <a:gd name="adj2" fmla="val 972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C2FBD-F5BB-42E7-A4C2-2853591926D0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5400000"/>
            <a:gd name="adj2" fmla="val 756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692F0-5D84-41C7-AC9C-6BAE280E314B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3240000"/>
            <a:gd name="adj2" fmla="val 540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8EB8-86A9-404F-A80A-1AB0B54CBADA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1080000"/>
            <a:gd name="adj2" fmla="val 324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23583-A708-4A14-BA77-819FBB28703A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20520000"/>
            <a:gd name="adj2" fmla="val 108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A4C52-11C6-4A46-A7FF-ADB7D7DA17B7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18360000"/>
            <a:gd name="adj2" fmla="val 2052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73A20-0DD9-498C-8B30-DE791C10C121}">
      <dsp:nvSpPr>
        <dsp:cNvPr id="0" name=""/>
        <dsp:cNvSpPr/>
      </dsp:nvSpPr>
      <dsp:spPr>
        <a:xfrm>
          <a:off x="2547868" y="520805"/>
          <a:ext cx="5798211" cy="5798211"/>
        </a:xfrm>
        <a:prstGeom prst="blockArc">
          <a:avLst>
            <a:gd name="adj1" fmla="val 16200000"/>
            <a:gd name="adj2" fmla="val 18360000"/>
            <a:gd name="adj3" fmla="val 2765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E62DC-4FF8-4EC0-986B-47A59D346E9D}">
      <dsp:nvSpPr>
        <dsp:cNvPr id="0" name=""/>
        <dsp:cNvSpPr/>
      </dsp:nvSpPr>
      <dsp:spPr>
        <a:xfrm>
          <a:off x="4651822" y="2624760"/>
          <a:ext cx="1590303" cy="15903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b="1" kern="1200" dirty="0" smtClean="0"/>
            <a:t>ACTORES INSTITUCIONALES</a:t>
          </a:r>
          <a:endParaRPr lang="es-CO" sz="1100" b="1" kern="1200" dirty="0"/>
        </a:p>
      </dsp:txBody>
      <dsp:txXfrm>
        <a:off x="4884716" y="2857654"/>
        <a:ext cx="1124515" cy="1124515"/>
      </dsp:txXfrm>
    </dsp:sp>
    <dsp:sp modelId="{F1CBE8C1-1FCF-4B6E-8CD6-2552C8699C4C}">
      <dsp:nvSpPr>
        <dsp:cNvPr id="0" name=""/>
        <dsp:cNvSpPr/>
      </dsp:nvSpPr>
      <dsp:spPr>
        <a:xfrm>
          <a:off x="4819673" y="-8671"/>
          <a:ext cx="1254601" cy="11391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/>
            <a:t>Alcaldía municipal. Secretaria de Desarrollo Social</a:t>
          </a:r>
          <a:endParaRPr lang="es-CO" sz="1200" b="1" kern="1200" dirty="0"/>
        </a:p>
      </dsp:txBody>
      <dsp:txXfrm>
        <a:off x="5003405" y="158147"/>
        <a:ext cx="887137" cy="805469"/>
      </dsp:txXfrm>
    </dsp:sp>
    <dsp:sp modelId="{90B50F34-3928-4424-B11B-535CF07D2A38}">
      <dsp:nvSpPr>
        <dsp:cNvPr id="0" name=""/>
        <dsp:cNvSpPr/>
      </dsp:nvSpPr>
      <dsp:spPr>
        <a:xfrm>
          <a:off x="6450943" y="449088"/>
          <a:ext cx="1353054" cy="13156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/>
            <a:t>3 Instituciones educativas con un total de 7 sedes</a:t>
          </a:r>
          <a:endParaRPr lang="es-CO" sz="1200" b="1" kern="1200" dirty="0"/>
        </a:p>
      </dsp:txBody>
      <dsp:txXfrm>
        <a:off x="6649093" y="641759"/>
        <a:ext cx="956754" cy="930297"/>
      </dsp:txXfrm>
    </dsp:sp>
    <dsp:sp modelId="{52D3A4AC-68A8-4931-8D4F-8D5943C53FB5}">
      <dsp:nvSpPr>
        <dsp:cNvPr id="0" name=""/>
        <dsp:cNvSpPr/>
      </dsp:nvSpPr>
      <dsp:spPr>
        <a:xfrm>
          <a:off x="7516185" y="1943275"/>
          <a:ext cx="1299775" cy="11862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/>
            <a:t>Casa de la Cultura ubicada en el sector el Llano</a:t>
          </a:r>
          <a:endParaRPr lang="es-CO" sz="1200" b="1" kern="1200" dirty="0"/>
        </a:p>
      </dsp:txBody>
      <dsp:txXfrm>
        <a:off x="7706533" y="2117004"/>
        <a:ext cx="919079" cy="838837"/>
      </dsp:txXfrm>
    </dsp:sp>
    <dsp:sp modelId="{C7B93DE3-C90D-4148-9DFA-6404455D5F6C}">
      <dsp:nvSpPr>
        <dsp:cNvPr id="0" name=""/>
        <dsp:cNvSpPr/>
      </dsp:nvSpPr>
      <dsp:spPr>
        <a:xfrm>
          <a:off x="7418200" y="3698909"/>
          <a:ext cx="1495745" cy="12089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/>
            <a:t>2 Bibliotecas públicas ubicadas en los sectores el Llano y la Plaza</a:t>
          </a:r>
          <a:endParaRPr lang="es-CO" sz="1200" b="1" kern="1200" dirty="0"/>
        </a:p>
      </dsp:txBody>
      <dsp:txXfrm>
        <a:off x="7637247" y="3875960"/>
        <a:ext cx="1057651" cy="854880"/>
      </dsp:txXfrm>
    </dsp:sp>
    <dsp:sp modelId="{C878C443-39E6-4A5E-A49D-D99BDC08D0B1}">
      <dsp:nvSpPr>
        <dsp:cNvPr id="0" name=""/>
        <dsp:cNvSpPr/>
      </dsp:nvSpPr>
      <dsp:spPr>
        <a:xfrm>
          <a:off x="6540662" y="5131113"/>
          <a:ext cx="1173615" cy="12036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 Bomberos Voluntarios</a:t>
          </a:r>
          <a:endParaRPr lang="es-CO" sz="1000" b="1" kern="1200" dirty="0"/>
        </a:p>
      </dsp:txBody>
      <dsp:txXfrm>
        <a:off x="6712534" y="5307377"/>
        <a:ext cx="829871" cy="851077"/>
      </dsp:txXfrm>
    </dsp:sp>
    <dsp:sp modelId="{CB205E75-3A77-4F52-A839-2264907B13B7}">
      <dsp:nvSpPr>
        <dsp:cNvPr id="0" name=""/>
        <dsp:cNvSpPr/>
      </dsp:nvSpPr>
      <dsp:spPr>
        <a:xfrm>
          <a:off x="4844759" y="5715061"/>
          <a:ext cx="1204429" cy="112776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Personería municipal</a:t>
          </a:r>
          <a:endParaRPr lang="es-CO" sz="1000" b="1" kern="1200" dirty="0"/>
        </a:p>
      </dsp:txBody>
      <dsp:txXfrm>
        <a:off x="5021144" y="5880218"/>
        <a:ext cx="851659" cy="797448"/>
      </dsp:txXfrm>
    </dsp:sp>
    <dsp:sp modelId="{F22B8AE0-2D1E-4204-BD00-015D1D77FD8D}">
      <dsp:nvSpPr>
        <dsp:cNvPr id="0" name=""/>
        <dsp:cNvSpPr/>
      </dsp:nvSpPr>
      <dsp:spPr>
        <a:xfrm>
          <a:off x="3103671" y="5081753"/>
          <a:ext cx="1325613" cy="130232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Policía Comunitaria</a:t>
          </a:r>
          <a:endParaRPr lang="es-CO" sz="1000" b="1" kern="1200" dirty="0"/>
        </a:p>
      </dsp:txBody>
      <dsp:txXfrm>
        <a:off x="3297803" y="5272474"/>
        <a:ext cx="937349" cy="920883"/>
      </dsp:txXfrm>
    </dsp:sp>
    <dsp:sp modelId="{3A56FD9D-DEDD-4F8F-81F4-7D1DECB7A4EA}">
      <dsp:nvSpPr>
        <dsp:cNvPr id="0" name=""/>
        <dsp:cNvSpPr/>
      </dsp:nvSpPr>
      <dsp:spPr>
        <a:xfrm>
          <a:off x="2123088" y="3705143"/>
          <a:ext cx="1209572" cy="119651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Parroquia Santa Bárbara</a:t>
          </a:r>
          <a:endParaRPr lang="es-CO" sz="1000" b="1" kern="1200" dirty="0"/>
        </a:p>
      </dsp:txBody>
      <dsp:txXfrm>
        <a:off x="2300226" y="3880368"/>
        <a:ext cx="855296" cy="846064"/>
      </dsp:txXfrm>
    </dsp:sp>
    <dsp:sp modelId="{3C907549-2C91-482C-B11B-C80B26EBA8D2}">
      <dsp:nvSpPr>
        <dsp:cNvPr id="0" name=""/>
        <dsp:cNvSpPr/>
      </dsp:nvSpPr>
      <dsp:spPr>
        <a:xfrm>
          <a:off x="2089236" y="1901201"/>
          <a:ext cx="1277277" cy="127044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Hospital San Antonio de Marmato </a:t>
          </a:r>
          <a:endParaRPr lang="es-CO" sz="1000" b="1" kern="1200" dirty="0"/>
        </a:p>
      </dsp:txBody>
      <dsp:txXfrm>
        <a:off x="2276289" y="2087253"/>
        <a:ext cx="903171" cy="898338"/>
      </dsp:txXfrm>
    </dsp:sp>
    <dsp:sp modelId="{DEDCA209-1A7B-4C91-8EE1-F122257A3A9E}">
      <dsp:nvSpPr>
        <dsp:cNvPr id="0" name=""/>
        <dsp:cNvSpPr/>
      </dsp:nvSpPr>
      <dsp:spPr>
        <a:xfrm>
          <a:off x="3209872" y="550301"/>
          <a:ext cx="1113212" cy="111321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/>
            <a:t>Grand </a:t>
          </a:r>
          <a:r>
            <a:rPr lang="es-CO" sz="1000" b="1" kern="1200" dirty="0" err="1" smtClean="0"/>
            <a:t>Colombian</a:t>
          </a:r>
          <a:r>
            <a:rPr lang="es-CO" sz="1000" b="1" kern="1200" dirty="0" smtClean="0"/>
            <a:t> Gold</a:t>
          </a:r>
          <a:endParaRPr lang="es-CO" sz="1000" b="1" kern="1200" dirty="0"/>
        </a:p>
      </dsp:txBody>
      <dsp:txXfrm>
        <a:off x="3372898" y="713327"/>
        <a:ext cx="787160" cy="787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E221A-C62D-4BF2-8DF0-BD26E7BB62E1}">
      <dsp:nvSpPr>
        <dsp:cNvPr id="0" name=""/>
        <dsp:cNvSpPr/>
      </dsp:nvSpPr>
      <dsp:spPr>
        <a:xfrm>
          <a:off x="2556025" y="582927"/>
          <a:ext cx="5568075" cy="5568075"/>
        </a:xfrm>
        <a:prstGeom prst="blockArc">
          <a:avLst>
            <a:gd name="adj1" fmla="val 13500000"/>
            <a:gd name="adj2" fmla="val 16200000"/>
            <a:gd name="adj3" fmla="val 343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FFC2B-0E75-457D-8195-07E4CC3289AE}">
      <dsp:nvSpPr>
        <dsp:cNvPr id="0" name=""/>
        <dsp:cNvSpPr/>
      </dsp:nvSpPr>
      <dsp:spPr>
        <a:xfrm>
          <a:off x="2556025" y="582927"/>
          <a:ext cx="5568075" cy="5568075"/>
        </a:xfrm>
        <a:prstGeom prst="blockArc">
          <a:avLst>
            <a:gd name="adj1" fmla="val 10800000"/>
            <a:gd name="adj2" fmla="val 13500000"/>
            <a:gd name="adj3" fmla="val 343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3E8AA-1684-4EBE-B904-3E16B46AD5DA}">
      <dsp:nvSpPr>
        <dsp:cNvPr id="0" name=""/>
        <dsp:cNvSpPr/>
      </dsp:nvSpPr>
      <dsp:spPr>
        <a:xfrm>
          <a:off x="2556025" y="582927"/>
          <a:ext cx="5568075" cy="5568075"/>
        </a:xfrm>
        <a:prstGeom prst="blockArc">
          <a:avLst>
            <a:gd name="adj1" fmla="val 8100000"/>
            <a:gd name="adj2" fmla="val 10800000"/>
            <a:gd name="adj3" fmla="val 343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692F0-5D84-41C7-AC9C-6BAE280E314B}">
      <dsp:nvSpPr>
        <dsp:cNvPr id="0" name=""/>
        <dsp:cNvSpPr/>
      </dsp:nvSpPr>
      <dsp:spPr>
        <a:xfrm>
          <a:off x="2556025" y="582927"/>
          <a:ext cx="5568075" cy="5568075"/>
        </a:xfrm>
        <a:prstGeom prst="blockArc">
          <a:avLst>
            <a:gd name="adj1" fmla="val 5400000"/>
            <a:gd name="adj2" fmla="val 8100000"/>
            <a:gd name="adj3" fmla="val 343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8EB8-86A9-404F-A80A-1AB0B54CBADA}">
      <dsp:nvSpPr>
        <dsp:cNvPr id="0" name=""/>
        <dsp:cNvSpPr/>
      </dsp:nvSpPr>
      <dsp:spPr>
        <a:xfrm>
          <a:off x="2556025" y="582927"/>
          <a:ext cx="5568075" cy="5568075"/>
        </a:xfrm>
        <a:prstGeom prst="blockArc">
          <a:avLst>
            <a:gd name="adj1" fmla="val 2700000"/>
            <a:gd name="adj2" fmla="val 5400000"/>
            <a:gd name="adj3" fmla="val 343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23583-A708-4A14-BA77-819FBB28703A}">
      <dsp:nvSpPr>
        <dsp:cNvPr id="0" name=""/>
        <dsp:cNvSpPr/>
      </dsp:nvSpPr>
      <dsp:spPr>
        <a:xfrm>
          <a:off x="2556025" y="582927"/>
          <a:ext cx="5568075" cy="5568075"/>
        </a:xfrm>
        <a:prstGeom prst="blockArc">
          <a:avLst>
            <a:gd name="adj1" fmla="val 0"/>
            <a:gd name="adj2" fmla="val 2700000"/>
            <a:gd name="adj3" fmla="val 343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A4C52-11C6-4A46-A7FF-ADB7D7DA17B7}">
      <dsp:nvSpPr>
        <dsp:cNvPr id="0" name=""/>
        <dsp:cNvSpPr/>
      </dsp:nvSpPr>
      <dsp:spPr>
        <a:xfrm>
          <a:off x="2556025" y="582927"/>
          <a:ext cx="5568075" cy="5568075"/>
        </a:xfrm>
        <a:prstGeom prst="blockArc">
          <a:avLst>
            <a:gd name="adj1" fmla="val 18900000"/>
            <a:gd name="adj2" fmla="val 0"/>
            <a:gd name="adj3" fmla="val 343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73A20-0DD9-498C-8B30-DE791C10C121}">
      <dsp:nvSpPr>
        <dsp:cNvPr id="0" name=""/>
        <dsp:cNvSpPr/>
      </dsp:nvSpPr>
      <dsp:spPr>
        <a:xfrm>
          <a:off x="2556025" y="582927"/>
          <a:ext cx="5568075" cy="5568075"/>
        </a:xfrm>
        <a:prstGeom prst="blockArc">
          <a:avLst>
            <a:gd name="adj1" fmla="val 16200000"/>
            <a:gd name="adj2" fmla="val 18900000"/>
            <a:gd name="adj3" fmla="val 343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E62DC-4FF8-4EC0-986B-47A59D346E9D}">
      <dsp:nvSpPr>
        <dsp:cNvPr id="0" name=""/>
        <dsp:cNvSpPr/>
      </dsp:nvSpPr>
      <dsp:spPr>
        <a:xfrm>
          <a:off x="4391558" y="2418460"/>
          <a:ext cx="1897010" cy="189701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ACTORES SOCIALES Y COMUNITARIOS</a:t>
          </a:r>
          <a:endParaRPr lang="es-CO" sz="1500" b="1" kern="1200" dirty="0"/>
        </a:p>
      </dsp:txBody>
      <dsp:txXfrm>
        <a:off x="4669369" y="2696271"/>
        <a:ext cx="1341388" cy="1341388"/>
      </dsp:txXfrm>
    </dsp:sp>
    <dsp:sp modelId="{F1CBE8C1-1FCF-4B6E-8CD6-2552C8699C4C}">
      <dsp:nvSpPr>
        <dsp:cNvPr id="0" name=""/>
        <dsp:cNvSpPr/>
      </dsp:nvSpPr>
      <dsp:spPr>
        <a:xfrm>
          <a:off x="4676110" y="-33221"/>
          <a:ext cx="1327907" cy="13279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17 Juntas de Acción Comunal</a:t>
          </a:r>
          <a:endParaRPr lang="es-CO" sz="1300" b="1" kern="1200" dirty="0"/>
        </a:p>
      </dsp:txBody>
      <dsp:txXfrm>
        <a:off x="4870577" y="161246"/>
        <a:ext cx="938973" cy="938973"/>
      </dsp:txXfrm>
    </dsp:sp>
    <dsp:sp modelId="{90B50F34-3928-4424-B11B-535CF07D2A38}">
      <dsp:nvSpPr>
        <dsp:cNvPr id="0" name=""/>
        <dsp:cNvSpPr/>
      </dsp:nvSpPr>
      <dsp:spPr>
        <a:xfrm>
          <a:off x="6406806" y="573452"/>
          <a:ext cx="1736132" cy="171740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Comunidad Afro descendiente: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6 organizaciones de base</a:t>
          </a:r>
          <a:endParaRPr lang="es-CO" sz="1300" b="1" kern="1200" dirty="0"/>
        </a:p>
      </dsp:txBody>
      <dsp:txXfrm>
        <a:off x="6661057" y="824961"/>
        <a:ext cx="1227630" cy="1214390"/>
      </dsp:txXfrm>
    </dsp:sp>
    <dsp:sp modelId="{52D3A4AC-68A8-4931-8D4F-8D5943C53FB5}">
      <dsp:nvSpPr>
        <dsp:cNvPr id="0" name=""/>
        <dsp:cNvSpPr/>
      </dsp:nvSpPr>
      <dsp:spPr>
        <a:xfrm>
          <a:off x="7270529" y="2643362"/>
          <a:ext cx="1611534" cy="144720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Parcialidad Indígena </a:t>
          </a:r>
          <a:r>
            <a:rPr lang="es-CO" sz="1300" b="1" kern="1200" smtClean="0"/>
            <a:t>Cartama</a:t>
          </a:r>
          <a:endParaRPr lang="es-CO" sz="1300" b="1" kern="1200" dirty="0"/>
        </a:p>
      </dsp:txBody>
      <dsp:txXfrm>
        <a:off x="7506533" y="2855300"/>
        <a:ext cx="1139526" cy="1023330"/>
      </dsp:txXfrm>
    </dsp:sp>
    <dsp:sp modelId="{C7B93DE3-C90D-4148-9DFA-6404455D5F6C}">
      <dsp:nvSpPr>
        <dsp:cNvPr id="0" name=""/>
        <dsp:cNvSpPr/>
      </dsp:nvSpPr>
      <dsp:spPr>
        <a:xfrm>
          <a:off x="6517998" y="4614927"/>
          <a:ext cx="1513747" cy="137369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3 Asociaciones de mineros tradicionales</a:t>
          </a:r>
          <a:endParaRPr lang="es-CO" sz="1300" b="1" kern="1200" dirty="0"/>
        </a:p>
      </dsp:txBody>
      <dsp:txXfrm>
        <a:off x="6739681" y="4816100"/>
        <a:ext cx="1070381" cy="971347"/>
      </dsp:txXfrm>
    </dsp:sp>
    <dsp:sp modelId="{C878C443-39E6-4A5E-A49D-D99BDC08D0B1}">
      <dsp:nvSpPr>
        <dsp:cNvPr id="0" name=""/>
        <dsp:cNvSpPr/>
      </dsp:nvSpPr>
      <dsp:spPr>
        <a:xfrm>
          <a:off x="4406976" y="5368480"/>
          <a:ext cx="1866174" cy="14694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Comité para el desarrollo turístico: Encuentro anual de </a:t>
          </a:r>
          <a:r>
            <a:rPr lang="es-CO" sz="1300" b="1" kern="1200" dirty="0" err="1" smtClean="0"/>
            <a:t>marmatólogos</a:t>
          </a:r>
          <a:endParaRPr lang="es-CO" sz="1300" b="1" kern="1200" dirty="0"/>
        </a:p>
      </dsp:txBody>
      <dsp:txXfrm>
        <a:off x="4680271" y="5583674"/>
        <a:ext cx="1319584" cy="1039047"/>
      </dsp:txXfrm>
    </dsp:sp>
    <dsp:sp modelId="{F22B8AE0-2D1E-4204-BD00-015D1D77FD8D}">
      <dsp:nvSpPr>
        <dsp:cNvPr id="0" name=""/>
        <dsp:cNvSpPr/>
      </dsp:nvSpPr>
      <dsp:spPr>
        <a:xfrm>
          <a:off x="2639935" y="4554826"/>
          <a:ext cx="1530638" cy="14938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Asociación Municipal de mujeres. </a:t>
          </a:r>
          <a:r>
            <a:rPr lang="es-CO" sz="1300" b="1" kern="1200" dirty="0" err="1" smtClean="0"/>
            <a:t>Asociamme</a:t>
          </a:r>
          <a:endParaRPr lang="es-CO" sz="1300" b="1" kern="1200" dirty="0"/>
        </a:p>
      </dsp:txBody>
      <dsp:txXfrm>
        <a:off x="2864092" y="4773602"/>
        <a:ext cx="1082324" cy="1056343"/>
      </dsp:txXfrm>
    </dsp:sp>
    <dsp:sp modelId="{3A56FD9D-DEDD-4F8F-81F4-7D1DECB7A4EA}">
      <dsp:nvSpPr>
        <dsp:cNvPr id="0" name=""/>
        <dsp:cNvSpPr/>
      </dsp:nvSpPr>
      <dsp:spPr>
        <a:xfrm>
          <a:off x="1939876" y="2703011"/>
          <a:ext cx="1327907" cy="13279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Asociaciones pro defensa del territorio</a:t>
          </a:r>
          <a:endParaRPr lang="es-CO" sz="1300" b="1" kern="1200" dirty="0"/>
        </a:p>
      </dsp:txBody>
      <dsp:txXfrm>
        <a:off x="2134343" y="2897478"/>
        <a:ext cx="938973" cy="938973"/>
      </dsp:txXfrm>
    </dsp:sp>
    <dsp:sp modelId="{003C7A1B-E250-45A5-8EF2-9C924399C698}">
      <dsp:nvSpPr>
        <dsp:cNvPr id="0" name=""/>
        <dsp:cNvSpPr/>
      </dsp:nvSpPr>
      <dsp:spPr>
        <a:xfrm>
          <a:off x="2656547" y="689199"/>
          <a:ext cx="1497414" cy="148591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/>
            <a:t>Iniciativas sociales: Club de la salud y Manos creativas</a:t>
          </a:r>
          <a:endParaRPr lang="es-CO" sz="1300" b="1" kern="1200" dirty="0"/>
        </a:p>
      </dsp:txBody>
      <dsp:txXfrm>
        <a:off x="2875838" y="906806"/>
        <a:ext cx="1058832" cy="1050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F6902-B879-4203-9D42-BD6C6A1AD992}" type="datetimeFigureOut">
              <a:rPr lang="es-CO" smtClean="0"/>
              <a:t>08/07/2019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25F41-222A-4399-B481-38B8483EA1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233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25F41-222A-4399-B481-38B8483EA196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761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25F41-222A-4399-B481-38B8483EA196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298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870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950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2704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16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9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3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87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24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7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14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4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100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83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03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7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0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5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70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32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44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73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23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37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4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2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8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424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582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135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28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306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27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C7C83-685C-EE4D-AC34-E6977BA262C1}" type="datetimeFigureOut">
              <a:rPr lang="es-ES_tradnl" smtClean="0"/>
              <a:t>08/07/2019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23362-2D14-2C4D-ABAC-FB899C6DF50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60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1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C7C83-685C-EE4D-AC34-E6977BA262C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08/07/2019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23362-2D14-2C4D-ABAC-FB899C6DF509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1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13" Type="http://schemas.openxmlformats.org/officeDocument/2006/relationships/oleObject" Target="../embeddings/oleObject5.bin"/><Relationship Id="rId3" Type="http://schemas.openxmlformats.org/officeDocument/2006/relationships/image" Target="../media/image4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11" Type="http://schemas.openxmlformats.org/officeDocument/2006/relationships/package" Target="../embeddings/Microsoft_Excel_Worksheet4.xlsx"/><Relationship Id="rId5" Type="http://schemas.openxmlformats.org/officeDocument/2006/relationships/package" Target="../embeddings/Microsoft_Excel_Worksheet2.xlsx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emf"/><Relationship Id="rId1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165121" y="5257801"/>
            <a:ext cx="6466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VAG Rounded Std Bold"/>
              </a:rPr>
              <a:t>GENERACIÓN DE CONFIANZA</a:t>
            </a:r>
          </a:p>
          <a:p>
            <a:pPr algn="ctr"/>
            <a:r>
              <a:rPr lang="es-ES" sz="30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VAG Rounded Std Bold"/>
              </a:rPr>
              <a:t>2018</a:t>
            </a:r>
            <a:endParaRPr lang="es-ES" sz="3000" dirty="0">
              <a:solidFill>
                <a:schemeClr val="bg1"/>
              </a:solidFill>
              <a:latin typeface="Arial Rounded MT Bold" panose="020F0704030504030204" pitchFamily="34" charset="0"/>
              <a:cs typeface="VAG Rounded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1768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>
            <a:off x="9753604" y="48837"/>
            <a:ext cx="2180451" cy="533053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1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1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661" y="635411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38546" y="175330"/>
            <a:ext cx="9240982" cy="1484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14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2: IMPLEMENTACIÓN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s-CO" sz="400" b="1" dirty="0" smtClean="0">
              <a:solidFill>
                <a:srgbClr val="76923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sz="14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MOMENTO 2</a:t>
            </a:r>
            <a:r>
              <a:rPr lang="es-CO" sz="14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INVOLUCRAMIENTO  E INTERVENCIÓN</a:t>
            </a:r>
            <a:endParaRPr lang="es-CO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12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1200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 </a:t>
            </a:r>
            <a:r>
              <a:rPr lang="es-CO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Adelantar </a:t>
            </a:r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acciones de intervención social y comunitaria, </a:t>
            </a:r>
            <a:r>
              <a:rPr lang="es-CO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 </a:t>
            </a:r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</a:t>
            </a:r>
            <a:r>
              <a:rPr lang="es-CO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el </a:t>
            </a:r>
            <a:r>
              <a:rPr lang="es-C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relacionamiento empresa-comunidad, en el marco del proceso de Pérdidas de Energía de CHEC, como una estrategia de mutuo beneficio.</a:t>
            </a:r>
            <a:endParaRPr lang="es-C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12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312298"/>
              </p:ext>
            </p:extLst>
          </p:nvPr>
        </p:nvGraphicFramePr>
        <p:xfrm>
          <a:off x="235525" y="1482448"/>
          <a:ext cx="8853055" cy="5153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0039">
                  <a:extLst>
                    <a:ext uri="{9D8B030D-6E8A-4147-A177-3AD203B41FA5}">
                      <a16:colId xmlns="" xmlns:a16="http://schemas.microsoft.com/office/drawing/2014/main" val="2380513444"/>
                    </a:ext>
                  </a:extLst>
                </a:gridCol>
                <a:gridCol w="2237032">
                  <a:extLst>
                    <a:ext uri="{9D8B030D-6E8A-4147-A177-3AD203B41FA5}">
                      <a16:colId xmlns="" xmlns:a16="http://schemas.microsoft.com/office/drawing/2014/main" val="3028191740"/>
                    </a:ext>
                  </a:extLst>
                </a:gridCol>
                <a:gridCol w="5285984">
                  <a:extLst>
                    <a:ext uri="{9D8B030D-6E8A-4147-A177-3AD203B41FA5}">
                      <a16:colId xmlns="" xmlns:a16="http://schemas.microsoft.com/office/drawing/2014/main" val="1124538626"/>
                    </a:ext>
                  </a:extLst>
                </a:gridCol>
              </a:tblGrid>
              <a:tr h="242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MOMENTO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TAREA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ACTIVIDADES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2635834"/>
                  </a:ext>
                </a:extLst>
              </a:tr>
              <a:tr h="97033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 </a:t>
                      </a:r>
                      <a:r>
                        <a:rPr lang="es-CO" sz="1300" dirty="0" smtClean="0">
                          <a:effectLst/>
                        </a:rPr>
                        <a:t>MOMENTO 2: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Involucramiento e intervención</a:t>
                      </a:r>
                      <a:endParaRPr lang="es-CO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1. Socializar </a:t>
                      </a:r>
                      <a:r>
                        <a:rPr lang="es-CO" sz="1300" dirty="0" smtClean="0">
                          <a:effectLst/>
                        </a:rPr>
                        <a:t> </a:t>
                      </a:r>
                      <a:r>
                        <a:rPr lang="es-CO" sz="1300" dirty="0">
                          <a:effectLst/>
                        </a:rPr>
                        <a:t>el proyecto</a:t>
                      </a:r>
                      <a:endParaRPr lang="es-CO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s-CO" sz="1300" dirty="0" smtClean="0">
                          <a:effectLst/>
                        </a:rPr>
                        <a:t>Acercamientos </a:t>
                      </a:r>
                      <a:r>
                        <a:rPr lang="es-CO" sz="1300" dirty="0">
                          <a:effectLst/>
                        </a:rPr>
                        <a:t>institucionales, comités, reuniones</a:t>
                      </a:r>
                      <a:r>
                        <a:rPr lang="es-CO" sz="1300" dirty="0" smtClean="0">
                          <a:effectLst/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2. Procesos de socialización a nivel institucional y comunitario </a:t>
                      </a:r>
                      <a:endParaRPr lang="es-CO" sz="1300" dirty="0" smtClean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 smtClean="0">
                          <a:effectLst/>
                        </a:rPr>
                        <a:t>(</a:t>
                      </a:r>
                      <a:r>
                        <a:rPr lang="es-CO" sz="1300" dirty="0">
                          <a:effectLst/>
                        </a:rPr>
                        <a:t>Con el apoyo del área de comunicaciones  CHEC a nivel transversal)</a:t>
                      </a:r>
                      <a:endParaRPr lang="es-CO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34084515"/>
                  </a:ext>
                </a:extLst>
              </a:tr>
              <a:tr h="218326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2. Implementar estrategia de </a:t>
                      </a:r>
                      <a:r>
                        <a:rPr lang="es-CO" sz="1400" dirty="0" smtClean="0">
                          <a:effectLst/>
                        </a:rPr>
                        <a:t>involucramiento con organizaciones sociales- comunitarias y grupos de interés.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 smtClean="0">
                          <a:effectLst/>
                        </a:rPr>
                        <a:t>1. Definir  </a:t>
                      </a:r>
                      <a:r>
                        <a:rPr lang="es-CO" sz="1300" dirty="0">
                          <a:effectLst/>
                        </a:rPr>
                        <a:t>compromisos de las partes ( empresa y organizaciones sociales-comunitarias</a:t>
                      </a:r>
                      <a:r>
                        <a:rPr lang="es-CO" sz="1300" dirty="0" smtClean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2. Articulación empresarial con las iniciativas comunitarias</a:t>
                      </a:r>
                      <a:r>
                        <a:rPr lang="es-CO" sz="1300" dirty="0" smtClean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3. Definir plan de intervención, apoyo a sus iniciativas y formación en temas empresariales</a:t>
                      </a:r>
                      <a:r>
                        <a:rPr lang="es-CO" sz="1300" dirty="0" smtClean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4. Implementar estrategias y acciones programadas</a:t>
                      </a:r>
                      <a:r>
                        <a:rPr lang="es-CO" sz="1300" dirty="0" smtClean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5. Ejecutar procesos de multiplicación</a:t>
                      </a:r>
                      <a:r>
                        <a:rPr lang="es-CO" sz="1300" dirty="0" smtClean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6. Establecer alianzas que permitan trabajo en red y de cofinanciación.</a:t>
                      </a:r>
                      <a:endParaRPr lang="es-CO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34725065"/>
                  </a:ext>
                </a:extLst>
              </a:tr>
              <a:tr h="144448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3</a:t>
                      </a:r>
                      <a:r>
                        <a:rPr lang="es-CO" sz="1400" dirty="0" smtClean="0">
                          <a:effectLst/>
                        </a:rPr>
                        <a:t>.Atención </a:t>
                      </a:r>
                      <a:r>
                        <a:rPr lang="es-CO" sz="1400" dirty="0">
                          <a:effectLst/>
                        </a:rPr>
                        <a:t>a requerimientos  para la  viabilización de acciones empresariales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s-CO" sz="1300" dirty="0" smtClean="0">
                          <a:effectLst/>
                        </a:rPr>
                        <a:t>Diseño </a:t>
                      </a:r>
                      <a:r>
                        <a:rPr lang="es-CO" sz="1300" dirty="0">
                          <a:effectLst/>
                        </a:rPr>
                        <a:t>de la estrategia a implementar</a:t>
                      </a:r>
                      <a:r>
                        <a:rPr lang="es-CO" sz="1300" dirty="0" smtClean="0">
                          <a:effectLst/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2.Definición de actores involucrados y acciones a realizar. (gestión social,  áreas empresariales, comunidad</a:t>
                      </a:r>
                      <a:r>
                        <a:rPr lang="es-CO" sz="1300" dirty="0" smtClean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3. Implementación de acciones</a:t>
                      </a:r>
                      <a:r>
                        <a:rPr lang="es-CO" sz="1300" dirty="0" smtClean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4. Retroalimentación  a las áreas que realizan los requerimientos.  </a:t>
                      </a:r>
                      <a:endParaRPr lang="es-CO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6469625"/>
                  </a:ext>
                </a:extLst>
              </a:tr>
              <a:tr h="31321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</a:rPr>
                        <a:t>Análisis de Cumplimiento de Indicadores y monitoreo de la estrategia.</a:t>
                      </a:r>
                      <a:endParaRPr lang="es-CO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506212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482503" y="1420225"/>
            <a:ext cx="2298963" cy="324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4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Tiempo estimado: </a:t>
            </a:r>
            <a:r>
              <a:rPr lang="es-CO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años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7"/>
          <p:cNvSpPr/>
          <p:nvPr/>
        </p:nvSpPr>
        <p:spPr>
          <a:xfrm>
            <a:off x="9088581" y="1938745"/>
            <a:ext cx="2951019" cy="5049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Indicadores</a:t>
            </a:r>
          </a:p>
          <a:p>
            <a:endParaRPr lang="es-CO" sz="500" b="1" dirty="0" smtClean="0">
              <a:solidFill>
                <a:srgbClr val="76923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sz="200" b="1" dirty="0">
              <a:solidFill>
                <a:srgbClr val="76923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CO" sz="1200" dirty="0">
                <a:latin typeface="Arial" pitchFamily="34" charset="0"/>
                <a:cs typeface="Arial" pitchFamily="34" charset="0"/>
              </a:rPr>
              <a:t>Actores directos vinculados al proyecto avanzan en la incorporación  de los comportamientos deseables en torno al uso del servicio de energía eléctrica, definidos a nivel empresarial</a:t>
            </a:r>
            <a:r>
              <a:rPr lang="es-CO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endParaRPr lang="es-CO" sz="300" dirty="0"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CO" sz="1200" dirty="0">
                <a:latin typeface="Arial" pitchFamily="34" charset="0"/>
                <a:cs typeface="Arial" pitchFamily="34" charset="0"/>
              </a:rPr>
              <a:t>100% de iniciativas sociales y comunitarias fortalecidas desde el apoyo empresarial (asesoría técnica, capacitación y/o recursos</a:t>
            </a:r>
            <a:r>
              <a:rPr lang="es-CO" sz="12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lvl="0" algn="just"/>
            <a:endParaRPr lang="es-CO" sz="300" dirty="0"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CO" sz="1200" dirty="0">
                <a:latin typeface="Arial" pitchFamily="34" charset="0"/>
                <a:cs typeface="Arial" pitchFamily="34" charset="0"/>
              </a:rPr>
              <a:t>100% de los actores sociales involucrados, formados en temas empresariales, que apalanquen a nivel comunitario los procesos  de disminución de pérdidas de energía. </a:t>
            </a:r>
            <a:endParaRPr lang="es-CO" sz="12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CO" sz="300" dirty="0"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CO" sz="1200" dirty="0">
                <a:latin typeface="Arial" pitchFamily="34" charset="0"/>
                <a:cs typeface="Arial" pitchFamily="34" charset="0"/>
              </a:rPr>
              <a:t>Organizaciones vinculadas a la estrategia, realizan procesos de multiplicación en el marco de la cultura de la legalidad</a:t>
            </a:r>
            <a:r>
              <a:rPr lang="es-CO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endParaRPr lang="es-CO" sz="300" dirty="0"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CO" sz="1200" dirty="0">
                <a:latin typeface="Arial" pitchFamily="34" charset="0"/>
                <a:cs typeface="Arial" pitchFamily="34" charset="0"/>
              </a:rPr>
              <a:t>100% de los requerimientos atendidos.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3387"/>
            <a:ext cx="8126784" cy="6854613"/>
          </a:xfrm>
          <a:prstGeom prst="rect">
            <a:avLst/>
          </a:prstGeom>
        </p:spPr>
      </p:pic>
      <p:pic>
        <p:nvPicPr>
          <p:cNvPr id="18" name="Picture 3" descr="D:\arenas\CDC CHEC\MAGDA GENERACION DE CONFIANZA\dsc_04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300">
            <a:off x="2117283" y="2877144"/>
            <a:ext cx="3708193" cy="216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arenas\CDC CHEC\MAGDA GENERACION DE CONFIANZA\dsc_04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6772">
            <a:off x="1058107" y="1072806"/>
            <a:ext cx="2751161" cy="19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renas\CDC CHEC\MAGDA GENERACION DE CONFIANZA\img_14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898">
            <a:off x="3724384" y="671436"/>
            <a:ext cx="2724792" cy="20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6"/>
          <p:cNvSpPr/>
          <p:nvPr/>
        </p:nvSpPr>
        <p:spPr bwMode="auto">
          <a:xfrm>
            <a:off x="8989636" y="569898"/>
            <a:ext cx="2745164" cy="98181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55" y="1579407"/>
            <a:ext cx="1162639" cy="10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8146765" y="3341396"/>
            <a:ext cx="4017531" cy="552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2: IMPLEMENTACIÓN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s-CO" sz="800" b="1" dirty="0">
              <a:solidFill>
                <a:srgbClr val="76923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>
            <a:off x="9439378" y="215096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546" y="1078771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02207" y="235741"/>
            <a:ext cx="8463465" cy="143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2: IMPLEMENTACIÓN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MOMENTO 3: </a:t>
            </a:r>
            <a:r>
              <a:rPr lang="es-CO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Sistematización y Evaluación </a:t>
            </a:r>
            <a:r>
              <a:rPr lang="es-CO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(Entrada y salida</a:t>
            </a:r>
            <a:r>
              <a:rPr lang="es-CO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s-CO" sz="800" b="1" dirty="0">
              <a:solidFill>
                <a:srgbClr val="76923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s-CO" sz="1600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</a:t>
            </a:r>
            <a:r>
              <a:rPr lang="es-CO" sz="1600" dirty="0"/>
              <a:t>Medir el alcance de las acciones que se llevan a cabo en el territorio, establecer planes de mejora y realizar un seguimiento riguroso que dé cuenta de los resultados que arroja</a:t>
            </a:r>
            <a:r>
              <a:rPr lang="es-CO" sz="1600" dirty="0" smtClean="0"/>
              <a:t>.</a:t>
            </a:r>
            <a:endParaRPr lang="es-CO" sz="16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364189"/>
              </p:ext>
            </p:extLst>
          </p:nvPr>
        </p:nvGraphicFramePr>
        <p:xfrm>
          <a:off x="528131" y="2013041"/>
          <a:ext cx="9045356" cy="4111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8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1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833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1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Etapa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>
                          <a:effectLst/>
                          <a:latin typeface="+mn-lt"/>
                        </a:rPr>
                        <a:t>Momentos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Actividades</a:t>
                      </a:r>
                      <a:endParaRPr lang="es-CO" sz="15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0898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Momento</a:t>
                      </a:r>
                      <a:r>
                        <a:rPr lang="es-CO" sz="1500" baseline="0" dirty="0" smtClean="0">
                          <a:effectLst/>
                          <a:latin typeface="+mn-lt"/>
                        </a:rPr>
                        <a:t> 3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Evaluación-  </a:t>
                      </a:r>
                      <a:r>
                        <a:rPr lang="es-CO" sz="1500" dirty="0">
                          <a:effectLst/>
                          <a:latin typeface="+mn-lt"/>
                        </a:rPr>
                        <a:t>y Sistematización</a:t>
                      </a:r>
                      <a:endParaRPr lang="es-CO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Realizar proceso de evaluación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1. Establecer estándares, criterios, metas e indicadores de evaluación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 smtClean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2. Diseño y validación de instrumentos de evaluación de acuerdo a los momentos definidos.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 smtClean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3. Realizar el proceso de medición del desempeño y ejecución del proyecto.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 smtClean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4. Elaboración de informe de evaluación de entrada y salida  y  de los momentos propuestos en el proyecto.</a:t>
                      </a:r>
                      <a:endParaRPr lang="es-CO" sz="15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4" marR="6466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696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Analizar estado o avance del  proyecto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1. Validar resultados obtenidos.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300" dirty="0" smtClean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2. Socializar resultados.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300" dirty="0" smtClean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3. Elaborar  proceso de retroalimentación del proyecto.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300" dirty="0" smtClean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500" dirty="0" smtClean="0">
                          <a:effectLst/>
                          <a:latin typeface="+mn-lt"/>
                        </a:rPr>
                        <a:t>4. Toma de decisiones frente a la continuidad de proyecto. </a:t>
                      </a:r>
                      <a:endParaRPr lang="es-CO" sz="15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s-CO" sz="1500" dirty="0">
                        <a:latin typeface="+mn-lt"/>
                      </a:endParaRPr>
                    </a:p>
                  </a:txBody>
                  <a:tcPr marL="64664" marR="6466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ángulo 3"/>
          <p:cNvSpPr/>
          <p:nvPr/>
        </p:nvSpPr>
        <p:spPr>
          <a:xfrm>
            <a:off x="9587347" y="3024769"/>
            <a:ext cx="2369561" cy="298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 smtClean="0">
                <a:solidFill>
                  <a:srgbClr val="7692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Indicadores:</a:t>
            </a:r>
          </a:p>
          <a:p>
            <a:pPr algn="just"/>
            <a:endParaRPr lang="es-CO" sz="1600" b="1" dirty="0">
              <a:solidFill>
                <a:srgbClr val="76923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CO" sz="1400" dirty="0"/>
              <a:t>Actores clave directos evaluados en torno a los alcances y objetivos estratégicos  del proyecto</a:t>
            </a:r>
            <a:r>
              <a:rPr lang="es-CO" sz="1400" dirty="0" smtClean="0"/>
              <a:t>.</a:t>
            </a:r>
          </a:p>
          <a:p>
            <a:pPr lvl="0" algn="just"/>
            <a:endParaRPr lang="es-CO" sz="8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CO" sz="1400" dirty="0"/>
              <a:t>Población vinculada de manera  directa al proyecto conoce el alcance del proceso evaluativo.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3"/>
          <p:cNvSpPr/>
          <p:nvPr/>
        </p:nvSpPr>
        <p:spPr>
          <a:xfrm>
            <a:off x="9696131" y="2196105"/>
            <a:ext cx="241318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400" b="1" dirty="0">
                <a:solidFill>
                  <a:srgbClr val="7692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Tiempo estimado</a:t>
            </a:r>
            <a:r>
              <a:rPr lang="es-CO" sz="1400" dirty="0">
                <a:solidFill>
                  <a:srgbClr val="7692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sz="1400" dirty="0" smtClean="0"/>
              <a:t>Transversal </a:t>
            </a:r>
            <a:r>
              <a:rPr lang="es-CO" sz="1400" dirty="0"/>
              <a:t>al proceso </a:t>
            </a:r>
            <a:endParaRPr lang="es-CO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6"/>
          <p:cNvSpPr/>
          <p:nvPr/>
        </p:nvSpPr>
        <p:spPr bwMode="auto">
          <a:xfrm>
            <a:off x="9672004" y="148338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37" y="1025868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802779" y="799093"/>
            <a:ext cx="5734497" cy="2783545"/>
          </a:xfrm>
          <a:prstGeom prst="roundRect">
            <a:avLst/>
          </a:prstGeom>
          <a:solidFill>
            <a:srgbClr val="307E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1"/>
          <p:cNvSpPr/>
          <p:nvPr/>
        </p:nvSpPr>
        <p:spPr>
          <a:xfrm>
            <a:off x="1213431" y="1402041"/>
            <a:ext cx="4913195" cy="2180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ETAPA 2: </a:t>
            </a:r>
            <a:r>
              <a:rPr lang="es-CO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IMPLEMENTACIÓN</a:t>
            </a:r>
          </a:p>
          <a:p>
            <a:pPr algn="ctr">
              <a:lnSpc>
                <a:spcPct val="115000"/>
              </a:lnSpc>
            </a:pPr>
            <a:endParaRPr lang="es-CO" sz="1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MOMENTO </a:t>
            </a:r>
            <a:r>
              <a:rPr lang="es-CO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4: PROCESO DE COMUNICACIONES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b="1" dirty="0" smtClean="0">
                <a:solidFill>
                  <a:srgbClr val="7692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Objetivo</a:t>
            </a:r>
            <a:r>
              <a:rPr lang="es-CO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b="1" dirty="0" smtClean="0">
                <a:solidFill>
                  <a:schemeClr val="bg1"/>
                </a:solidFill>
              </a:rPr>
              <a:t>Aportar al proyecto en todos los temas relacionados con la comunicación, referente al mismo. 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6782937" y="2886602"/>
            <a:ext cx="4780971" cy="25861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s-CO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TIEMPO ESTIMADO</a:t>
            </a:r>
            <a:endParaRPr lang="es-CO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es-CO" sz="1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TRNSVERSAL A TODO EL PROCESO</a:t>
            </a:r>
            <a:endParaRPr lang="es-CO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4"/>
          <p:cNvSpPr/>
          <p:nvPr/>
        </p:nvSpPr>
        <p:spPr>
          <a:xfrm>
            <a:off x="2132061" y="1715418"/>
            <a:ext cx="7815502" cy="302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20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</a:t>
            </a:r>
            <a:r>
              <a:rPr lang="es-CO" sz="20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 MANTENIMIENTO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CO" sz="2000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itchFamily="34" charset="0"/>
              </a:rPr>
              <a:t>De acuerdo a los resultados arrojados por el proceso de evaluación se tomaran decisiones respecto al cierre del procesos o la continuidad en la e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tapa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posterior a la ejecución del proyecto, orientada al mantenimiento de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las alianzas en el  territorio, teniendo en cuenta el proceso con cada</a:t>
            </a:r>
            <a:r>
              <a:rPr lang="es-CO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itchFamily="34" charset="0"/>
              </a:rPr>
              <a:t> organización, grupo poblacional o iniciativa vinculada al proyecto. </a:t>
            </a:r>
            <a:endParaRPr lang="es-CO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lipse 6"/>
          <p:cNvSpPr/>
          <p:nvPr/>
        </p:nvSpPr>
        <p:spPr bwMode="auto">
          <a:xfrm>
            <a:off x="336935" y="142408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68" y="1019938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8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20629" y="-28908"/>
            <a:ext cx="6283036" cy="951057"/>
          </a:xfrm>
        </p:spPr>
        <p:txBody>
          <a:bodyPr>
            <a:normAutofit/>
          </a:bodyPr>
          <a:lstStyle/>
          <a:p>
            <a:r>
              <a:rPr lang="es-CO" sz="20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RESUMEN DEL DESARROLLO METODOLOGICO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801978"/>
              </p:ext>
            </p:extLst>
          </p:nvPr>
        </p:nvGraphicFramePr>
        <p:xfrm>
          <a:off x="780463" y="743090"/>
          <a:ext cx="9582728" cy="5791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592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595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 smtClean="0"/>
                        <a:t>ETAPA</a:t>
                      </a:r>
                      <a:endParaRPr lang="es-CO" sz="1200" dirty="0"/>
                    </a:p>
                  </a:txBody>
                  <a:tcPr anchor="ctr">
                    <a:solidFill>
                      <a:srgbClr val="307E3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MOMENTO</a:t>
                      </a:r>
                      <a:endParaRPr lang="es-CO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 smtClean="0"/>
                        <a:t>TAREA</a:t>
                      </a:r>
                      <a:endParaRPr lang="es-CO" sz="12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 smtClean="0"/>
                        <a:t>TIEMPO</a:t>
                      </a:r>
                      <a:endParaRPr lang="es-CO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Previa</a:t>
                      </a:r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7E3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Planeación</a:t>
                      </a:r>
                      <a:endParaRPr lang="es-CO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Se plantea la necesidad de intervención comunitaria</a:t>
                      </a:r>
                      <a:endParaRPr lang="es-CO" sz="12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s-CO" sz="1200" dirty="0" smtClean="0"/>
                        <a:t>1 mes</a:t>
                      </a:r>
                      <a:endParaRPr lang="es-CO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07E3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Adaptación de la propuesta para el municipio de Marmato.</a:t>
                      </a:r>
                      <a:endParaRPr lang="es-CO" sz="12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>
                    <a:solidFill>
                      <a:srgbClr val="307E3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3.Formación equipo profesional</a:t>
                      </a:r>
                      <a:endParaRPr lang="es-CO" sz="12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row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Intervención</a:t>
                      </a:r>
                      <a:r>
                        <a:rPr lang="es-CO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s-CO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7E3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solidFill>
                            <a:schemeClr val="bg1"/>
                          </a:solidFill>
                          <a:effectLst/>
                        </a:rPr>
                        <a:t>1. Acercamiento e Identificación</a:t>
                      </a:r>
                      <a:endParaRPr lang="es-CO" sz="1200" b="1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>
                          <a:effectLst/>
                        </a:rPr>
                        <a:t>1. Identificar y seleccionar comunidades objetivo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CO" sz="1200" dirty="0" smtClean="0"/>
                        <a:t>3 meses</a:t>
                      </a:r>
                      <a:endParaRPr lang="es-CO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rgbClr val="307E3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>
                          <a:effectLst/>
                        </a:rPr>
                        <a:t>2. Caracterizar</a:t>
                      </a:r>
                      <a:r>
                        <a:rPr lang="es-CO" sz="1200" baseline="0" dirty="0" smtClean="0">
                          <a:effectLst/>
                        </a:rPr>
                        <a:t> </a:t>
                      </a:r>
                      <a:r>
                        <a:rPr lang="es-CO" sz="1200" dirty="0" smtClean="0">
                          <a:effectLst/>
                        </a:rPr>
                        <a:t>la comunidad de Marmato (iniciativas, actores, capacidades sociales, institucionales y estratégicas)</a:t>
                      </a:r>
                      <a:endParaRPr lang="es-CO" sz="12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rgbClr val="307E3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solidFill>
                            <a:schemeClr val="bg1"/>
                          </a:solidFill>
                          <a:effectLst/>
                        </a:rPr>
                        <a:t>2. Involucramiento e intervención</a:t>
                      </a:r>
                      <a:endParaRPr lang="es-CO" sz="1200" b="1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>
                          <a:effectLst/>
                        </a:rPr>
                        <a:t>1. Socializar  el proyecto</a:t>
                      </a:r>
                      <a:endParaRPr lang="es-CO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s-CO" sz="1200" dirty="0" smtClean="0"/>
                        <a:t>2 años</a:t>
                      </a:r>
                      <a:endParaRPr lang="es-CO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rgbClr val="307E3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>
                          <a:effectLst/>
                        </a:rPr>
                        <a:t>2. Implementar estrategia de involucramiento con organizaciones sociales- comunitarias y grupos de interés.</a:t>
                      </a:r>
                      <a:endParaRPr lang="es-CO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rgbClr val="307E3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>
                          <a:effectLst/>
                        </a:rPr>
                        <a:t>3.Atención a requerimientos  para la  viabilización de acciones empresariales </a:t>
                      </a:r>
                      <a:endParaRPr lang="es-CO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rgbClr val="307E3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solidFill>
                            <a:schemeClr val="bg1"/>
                          </a:solidFill>
                        </a:rPr>
                        <a:t>3. </a:t>
                      </a:r>
                      <a:r>
                        <a:rPr lang="es-CO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Evaluación-  y Sistematización</a:t>
                      </a:r>
                      <a:endParaRPr lang="es-CO" sz="12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Realizar proceso de evaluación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Transversal al proceso </a:t>
                      </a:r>
                      <a:endParaRPr lang="es-CO" sz="1200" dirty="0" smtClea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rgbClr val="307E3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2.</a:t>
                      </a:r>
                      <a:r>
                        <a:rPr lang="es-CO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Analizar estado o avance del  proyecto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7E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s-CO" sz="12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Proceso de comunicación</a:t>
                      </a:r>
                      <a:endParaRPr lang="es-CO" sz="12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dirty="0" smtClean="0">
                          <a:solidFill>
                            <a:schemeClr val="tx1"/>
                          </a:solidFill>
                        </a:rPr>
                        <a:t>Aportar al proyecto en todos los temas relacionados con la comunicación, referente al mismo. 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Transversal al proceso </a:t>
                      </a:r>
                      <a:endParaRPr lang="es-CO" sz="1200" dirty="0" smtClea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 Mantenimiento</a:t>
                      </a:r>
                      <a:endParaRPr lang="es-CO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307E39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s-CO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De acuerdo a los resultados arrojados por el proceso de evaluación se</a:t>
                      </a:r>
                      <a:r>
                        <a:rPr lang="es-CO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definirá e</a:t>
                      </a:r>
                      <a:r>
                        <a:rPr lang="es-CO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l cierre del procesos con la organización o iniciativa</a:t>
                      </a:r>
                      <a:r>
                        <a:rPr lang="es-CO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social </a:t>
                      </a:r>
                      <a:r>
                        <a:rPr lang="es-CO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o la continuidad en la e</a:t>
                      </a:r>
                      <a:r>
                        <a:rPr lang="es-CO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tapa posterior a la ejecución del proyecto, orientada al mantenimiento.</a:t>
                      </a:r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Elipse 6"/>
          <p:cNvSpPr/>
          <p:nvPr/>
        </p:nvSpPr>
        <p:spPr bwMode="auto">
          <a:xfrm>
            <a:off x="9643385" y="52979"/>
            <a:ext cx="2383838" cy="624988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24" y="870341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40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>
            <a:off x="9245408" y="395211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141" y="1272741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898094" y="1611286"/>
            <a:ext cx="7897091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CO" sz="20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Aspectos a considerar</a:t>
            </a:r>
          </a:p>
          <a:p>
            <a:pPr>
              <a:lnSpc>
                <a:spcPct val="107000"/>
              </a:lnSpc>
            </a:pPr>
            <a:r>
              <a:rPr lang="es-CO" sz="20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bien la presente propuesta contempla un periodo de ejecución inicial de 2 años 4 meses, La Corporación para el Desarrollo de Caldas, como actual operador  de la gestión Social, asume el compromiso de su ejecución hasta el 23 de Mayo de 2019 de acuerdo a tiempos contractuales, de darse una renovación continuara con el proceso. </a:t>
            </a:r>
          </a:p>
          <a:p>
            <a:pPr>
              <a:lnSpc>
                <a:spcPct val="107000"/>
              </a:lnSpc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de aclarar que se cuenta con el profesional que dinamizara el proyecto, los demás recursos que se requieran para desarrollar el proyecto deberán ser gestionados por el proceso de perdidas. </a:t>
            </a:r>
          </a:p>
        </p:txBody>
      </p:sp>
    </p:spTree>
    <p:extLst>
      <p:ext uri="{BB962C8B-B14F-4D97-AF65-F5344CB8AC3E}">
        <p14:creationId xmlns:p14="http://schemas.microsoft.com/office/powerpoint/2010/main" val="14598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63782" y="1900825"/>
            <a:ext cx="8944045" cy="4361429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82436" y="2003333"/>
            <a:ext cx="811876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300" b="1" dirty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FASE:</a:t>
            </a:r>
          </a:p>
          <a:p>
            <a:pPr algn="ctr">
              <a:defRPr/>
            </a:pPr>
            <a:r>
              <a:rPr lang="es-ES_tradnl" sz="2300" b="1" dirty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ACERCAMIENTO E IDENTIFICACION</a:t>
            </a:r>
          </a:p>
          <a:p>
            <a:pPr algn="ctr">
              <a:defRPr/>
            </a:pPr>
            <a:endParaRPr lang="es-ES_tradnl" sz="2300" dirty="0">
              <a:solidFill>
                <a:prstClr val="white"/>
              </a:solidFill>
              <a:latin typeface="VAG Rounded Std Thin" charset="0"/>
              <a:ea typeface="VAG Rounded Std Light" charset="0"/>
              <a:cs typeface="VAG Rounded Std Light" charset="0"/>
            </a:endParaRPr>
          </a:p>
          <a:p>
            <a:pPr algn="ctr">
              <a:defRPr/>
            </a:pPr>
            <a:r>
              <a:rPr lang="es-ES_tradnl" sz="2300" b="1" dirty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Acciones adelantas:</a:t>
            </a:r>
          </a:p>
          <a:p>
            <a:pPr algn="ctr">
              <a:defRPr/>
            </a:pPr>
            <a:endParaRPr lang="es-CO" sz="2300" dirty="0">
              <a:solidFill>
                <a:prstClr val="white"/>
              </a:solidFill>
              <a:latin typeface="VAG Rounded Std Thin" charset="0"/>
              <a:ea typeface="VAG Rounded Std Light" charset="0"/>
              <a:cs typeface="VAG Rounded Std Light" charset="0"/>
            </a:endParaRPr>
          </a:p>
          <a:p>
            <a:pPr marL="342900" indent="-342900" algn="just">
              <a:buFont typeface="Wingdings" pitchFamily="2" charset="2"/>
              <a:buChar char="ü"/>
              <a:defRPr/>
            </a:pPr>
            <a:r>
              <a:rPr lang="es-CO" sz="2300" dirty="0" smtClean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Revisión de </a:t>
            </a:r>
            <a:r>
              <a:rPr lang="es-CO" sz="2300" dirty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fuentes primarias y secundarias que aporten información complementaria del territorio, tomando como referente  el trabajo desarrollado desde Gestión Social. </a:t>
            </a:r>
            <a:endParaRPr lang="es-ES_tradnl" sz="2300" dirty="0">
              <a:solidFill>
                <a:prstClr val="white"/>
              </a:solidFill>
              <a:latin typeface="VAG Rounded Std Thin" charset="0"/>
              <a:ea typeface="VAG Rounded Std Light" charset="0"/>
              <a:cs typeface="VAG Rounded Std Light" charset="0"/>
            </a:endParaRPr>
          </a:p>
          <a:p>
            <a:pPr algn="ctr">
              <a:defRPr/>
            </a:pPr>
            <a:endParaRPr lang="es-ES_tradnl" sz="2300" dirty="0">
              <a:solidFill>
                <a:prstClr val="white"/>
              </a:solidFill>
              <a:latin typeface="VAG Rounded Std Thin" charset="0"/>
              <a:ea typeface="VAG Rounded Std Light" charset="0"/>
              <a:cs typeface="VAG Rounded Std Light" charset="0"/>
            </a:endParaRPr>
          </a:p>
          <a:p>
            <a:pPr marL="342900" indent="-342900" algn="just">
              <a:buFont typeface="Wingdings" pitchFamily="2" charset="2"/>
              <a:buChar char="ü"/>
              <a:defRPr/>
            </a:pPr>
            <a:r>
              <a:rPr lang="es-CO" sz="2300" dirty="0" smtClean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Identificación de </a:t>
            </a:r>
            <a:r>
              <a:rPr lang="es-CO" sz="2300" dirty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actores institucionales y comunitarios que hagan presencia en el </a:t>
            </a:r>
            <a:r>
              <a:rPr lang="es-CO" sz="2300" dirty="0" smtClean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territorio</a:t>
            </a:r>
            <a:endParaRPr lang="es-ES_tradnl" sz="6000" dirty="0">
              <a:solidFill>
                <a:prstClr val="white"/>
              </a:solidFill>
              <a:latin typeface="VAG Rounded Std Thin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5" name="CuadroTexto 6"/>
          <p:cNvSpPr txBox="1"/>
          <p:nvPr/>
        </p:nvSpPr>
        <p:spPr>
          <a:xfrm>
            <a:off x="526476" y="243806"/>
            <a:ext cx="58743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300" b="1" dirty="0" smtClean="0">
                <a:solidFill>
                  <a:prstClr val="white"/>
                </a:solidFill>
                <a:latin typeface="VAG Rounded Std Thin" charset="0"/>
                <a:ea typeface="VAG Rounded Std Light" charset="0"/>
                <a:cs typeface="VAG Rounded Std Light" charset="0"/>
              </a:rPr>
              <a:t>Se dio inicio a la implementación del proyecto GENERACIÓN DE CONFIANZA en el municipio de Marmato</a:t>
            </a:r>
            <a:endParaRPr lang="es-ES_tradnl" sz="2300" b="1" dirty="0">
              <a:solidFill>
                <a:prstClr val="white"/>
              </a:solidFill>
              <a:latin typeface="VAG Rounded Std Thin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8" name="Rectángulo 5"/>
          <p:cNvSpPr/>
          <p:nvPr/>
        </p:nvSpPr>
        <p:spPr>
          <a:xfrm>
            <a:off x="554182" y="122609"/>
            <a:ext cx="6054436" cy="137368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ownloads\mapa marmato,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0"/>
            <a:ext cx="5357606" cy="59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4"/>
          <p:cNvSpPr/>
          <p:nvPr/>
        </p:nvSpPr>
        <p:spPr>
          <a:xfrm>
            <a:off x="0" y="165853"/>
            <a:ext cx="435975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CO" sz="20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CONTEXTO MUNICIPIO DE MARMATO</a:t>
            </a:r>
            <a:r>
              <a:rPr lang="es-CO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/>
          </p:nvPr>
        </p:nvGraphicFramePr>
        <p:xfrm>
          <a:off x="1069780" y="1134331"/>
          <a:ext cx="2534516" cy="516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Hoja de cálculo" r:id="rId5" imgW="2381148" imgH="4848277" progId="Excel.Sheet.12">
                  <p:embed/>
                </p:oleObj>
              </mc:Choice>
              <mc:Fallback>
                <p:oleObj name="Hoja de cálculo" r:id="rId5" imgW="2381148" imgH="484827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9780" y="1134331"/>
                        <a:ext cx="2534516" cy="516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Elipse"/>
          <p:cNvSpPr/>
          <p:nvPr/>
        </p:nvSpPr>
        <p:spPr>
          <a:xfrm>
            <a:off x="7981630" y="3874577"/>
            <a:ext cx="263470" cy="139484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3" name="2 Elipse"/>
          <p:cNvSpPr/>
          <p:nvPr/>
        </p:nvSpPr>
        <p:spPr>
          <a:xfrm>
            <a:off x="3635292" y="1180825"/>
            <a:ext cx="301277" cy="1675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4"/>
          <p:cNvSpPr/>
          <p:nvPr/>
        </p:nvSpPr>
        <p:spPr>
          <a:xfrm>
            <a:off x="2298316" y="928115"/>
            <a:ext cx="7815502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CO" sz="20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CONTEXTO MUNICIPIO DE MARMATO</a:t>
            </a:r>
            <a:r>
              <a:rPr lang="es-CO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lipse 6"/>
          <p:cNvSpPr/>
          <p:nvPr/>
        </p:nvSpPr>
        <p:spPr bwMode="auto">
          <a:xfrm>
            <a:off x="336935" y="142408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68" y="1019938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711528" y="2254006"/>
            <a:ext cx="313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prstClr val="black"/>
                </a:solidFill>
              </a:rPr>
              <a:t>POBLACIÓN</a:t>
            </a:r>
          </a:p>
          <a:p>
            <a:endParaRPr lang="es-CO" dirty="0">
              <a:solidFill>
                <a:prstClr val="black"/>
              </a:solidFill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/>
          </p:nvPr>
        </p:nvGraphicFramePr>
        <p:xfrm>
          <a:off x="4057354" y="3025029"/>
          <a:ext cx="1500501" cy="1335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Hoja de cálculo" r:id="rId5" imgW="1295446" imgH="1152616" progId="Excel.Sheet.12">
                  <p:embed/>
                </p:oleObj>
              </mc:Choice>
              <mc:Fallback>
                <p:oleObj name="Hoja de cálculo" r:id="rId5" imgW="1295446" imgH="11526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57354" y="3025029"/>
                        <a:ext cx="1500501" cy="1335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1695109" y="3239183"/>
          <a:ext cx="1909256" cy="816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Hoja de cálculo" r:id="rId8" imgW="1676333" imgH="580897" progId="Excel.Sheet.12">
                  <p:embed/>
                </p:oleObj>
              </mc:Choice>
              <mc:Fallback>
                <p:oleObj name="Hoja de cálculo" r:id="rId8" imgW="1676333" imgH="580897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109" y="3239183"/>
                        <a:ext cx="1909256" cy="816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1528854" y="2124575"/>
            <a:ext cx="4142509" cy="3061855"/>
          </a:xfrm>
          <a:prstGeom prst="roundRect">
            <a:avLst/>
          </a:prstGeom>
          <a:noFill/>
          <a:ln>
            <a:solidFill>
              <a:srgbClr val="3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92883" y="1611205"/>
            <a:ext cx="276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>
                <a:solidFill>
                  <a:prstClr val="black"/>
                </a:solidFill>
              </a:rPr>
              <a:t>CARACTERÍSTICAS ÉTNICAS</a:t>
            </a:r>
            <a:endParaRPr lang="es-CO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886659"/>
              </p:ext>
            </p:extLst>
          </p:nvPr>
        </p:nvGraphicFramePr>
        <p:xfrm>
          <a:off x="6989721" y="2149974"/>
          <a:ext cx="2854176" cy="1036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Hoja de cálculo" r:id="rId11" imgW="1886077" imgH="685901" progId="Excel.Sheet.12">
                  <p:embed/>
                </p:oleObj>
              </mc:Choice>
              <mc:Fallback>
                <p:oleObj name="Hoja de cálculo" r:id="rId11" imgW="1886077" imgH="6859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89721" y="2149974"/>
                        <a:ext cx="2854176" cy="1036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0 Rectángulo redondeado"/>
          <p:cNvSpPr/>
          <p:nvPr/>
        </p:nvSpPr>
        <p:spPr>
          <a:xfrm>
            <a:off x="6390646" y="1558103"/>
            <a:ext cx="4118276" cy="2038537"/>
          </a:xfrm>
          <a:prstGeom prst="roundRect">
            <a:avLst/>
          </a:prstGeom>
          <a:noFill/>
          <a:ln>
            <a:solidFill>
              <a:srgbClr val="3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3" name="5 CuadroTexto"/>
          <p:cNvSpPr txBox="1"/>
          <p:nvPr/>
        </p:nvSpPr>
        <p:spPr>
          <a:xfrm>
            <a:off x="6652347" y="4019125"/>
            <a:ext cx="4376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>
                <a:solidFill>
                  <a:prstClr val="black"/>
                </a:solidFill>
              </a:rPr>
              <a:t>CENSO MINERO 2012 - ACTUALIZACIÓN</a:t>
            </a:r>
          </a:p>
          <a:p>
            <a:pPr algn="ctr"/>
            <a:r>
              <a:rPr lang="es-CO" b="1" dirty="0" smtClean="0">
                <a:solidFill>
                  <a:prstClr val="black"/>
                </a:solidFill>
              </a:rPr>
              <a:t> 2017 ENTIDAD – MEDIO AMBIENTE E</a:t>
            </a:r>
          </a:p>
          <a:p>
            <a:pPr algn="ctr"/>
            <a:r>
              <a:rPr lang="es-CO" b="1" dirty="0" smtClean="0">
                <a:solidFill>
                  <a:prstClr val="black"/>
                </a:solidFill>
              </a:rPr>
              <a:t> INGENIERIA</a:t>
            </a:r>
            <a:endParaRPr lang="es-CO" b="1" dirty="0">
              <a:solidFill>
                <a:prstClr val="black"/>
              </a:solidFill>
            </a:endParaRPr>
          </a:p>
        </p:txBody>
      </p:sp>
      <p:graphicFrame>
        <p:nvGraphicFramePr>
          <p:cNvPr id="1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553756"/>
              </p:ext>
            </p:extLst>
          </p:nvPr>
        </p:nvGraphicFramePr>
        <p:xfrm>
          <a:off x="6564630" y="4941888"/>
          <a:ext cx="40513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Hoja de cálculo" r:id="rId13" imgW="2676339" imgH="495150" progId="Excel.Sheet.12">
                  <p:embed/>
                </p:oleObj>
              </mc:Choice>
              <mc:Fallback>
                <p:oleObj name="Hoja de cálculo" r:id="rId13" imgW="2676339" imgH="4951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64630" y="4941888"/>
                        <a:ext cx="40513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10 Rectángulo redondeado"/>
          <p:cNvSpPr/>
          <p:nvPr/>
        </p:nvSpPr>
        <p:spPr>
          <a:xfrm>
            <a:off x="6415030" y="3817001"/>
            <a:ext cx="4250557" cy="2038537"/>
          </a:xfrm>
          <a:prstGeom prst="roundRect">
            <a:avLst/>
          </a:prstGeom>
          <a:noFill/>
          <a:ln>
            <a:solidFill>
              <a:srgbClr val="3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10728954" y="4158376"/>
            <a:ext cx="1328934" cy="12182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 smtClean="0">
                <a:solidFill>
                  <a:prstClr val="black"/>
                </a:solidFill>
              </a:rPr>
              <a:t>Con título minero 190, sin título y sin trámite 194. Censo 2012</a:t>
            </a:r>
            <a:endParaRPr lang="es-CO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923033" y="2172341"/>
            <a:ext cx="7184794" cy="3647691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3545322" y="1675476"/>
            <a:ext cx="65625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6000" dirty="0">
              <a:solidFill>
                <a:schemeClr val="bg1"/>
              </a:solidFill>
              <a:latin typeface="VAG Rounded Std Thin" charset="0"/>
              <a:ea typeface="VAG Rounded Std Light" charset="0"/>
              <a:cs typeface="VAG Rounded Std Light" charset="0"/>
            </a:endParaRPr>
          </a:p>
          <a:p>
            <a:pPr algn="ctr"/>
            <a:r>
              <a:rPr lang="es-ES" sz="3200" b="1" dirty="0">
                <a:solidFill>
                  <a:schemeClr val="bg1"/>
                </a:solidFill>
              </a:rPr>
              <a:t>PROPUESTA  DE IMPLEMENTACIÓN DEL PROYECTO SOCIAL PARA LA GENERACIÓN DE CONFIANZA Y PROMOCIÓN DE LA CULTURA DE LA LEGALIDAD CHEC </a:t>
            </a: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MARMATO</a:t>
            </a:r>
            <a:endParaRPr lang="es-ES_tradnl" sz="2400" dirty="0">
              <a:solidFill>
                <a:schemeClr val="bg1"/>
              </a:solidFill>
              <a:latin typeface="Arial" panose="020B0604020202020204" pitchFamily="34" charset="0"/>
              <a:ea typeface="VAG Rounded Std Thi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25683467"/>
              </p:ext>
            </p:extLst>
          </p:nvPr>
        </p:nvGraphicFramePr>
        <p:xfrm>
          <a:off x="377952" y="24385"/>
          <a:ext cx="11003183" cy="6834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4"/>
          <p:cNvSpPr/>
          <p:nvPr/>
        </p:nvSpPr>
        <p:spPr>
          <a:xfrm>
            <a:off x="150859" y="1566987"/>
            <a:ext cx="2994121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IDENTIFICACIÓN DE ACTORES  MUNICIPIO DE MARMATO </a:t>
            </a:r>
            <a:endParaRPr lang="es-CO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Elipse 6"/>
          <p:cNvSpPr/>
          <p:nvPr/>
        </p:nvSpPr>
        <p:spPr bwMode="auto">
          <a:xfrm>
            <a:off x="780295" y="100843"/>
            <a:ext cx="1899011" cy="43947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000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0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60" y="710327"/>
            <a:ext cx="593925" cy="5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7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246480923"/>
              </p:ext>
            </p:extLst>
          </p:nvPr>
        </p:nvGraphicFramePr>
        <p:xfrm>
          <a:off x="150859" y="0"/>
          <a:ext cx="10821941" cy="6804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4"/>
          <p:cNvSpPr/>
          <p:nvPr/>
        </p:nvSpPr>
        <p:spPr>
          <a:xfrm>
            <a:off x="0" y="1706472"/>
            <a:ext cx="2994121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IDENTIFICACIÓN DE ACTORES  MUNICIPIO DE MARMATO </a:t>
            </a:r>
            <a:endParaRPr lang="es-CO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Elipse 6"/>
          <p:cNvSpPr/>
          <p:nvPr/>
        </p:nvSpPr>
        <p:spPr bwMode="auto">
          <a:xfrm>
            <a:off x="780295" y="100843"/>
            <a:ext cx="1899011" cy="43947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60" y="710327"/>
            <a:ext cx="593925" cy="5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059119" y="173737"/>
            <a:ext cx="28051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 smtClean="0"/>
              <a:t>Construcción del plan de Etnodesarrollo (estado: Diagnóstico)</a:t>
            </a:r>
            <a:endParaRPr lang="es-CO" sz="13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8012624" y="144180"/>
            <a:ext cx="2805193" cy="522000"/>
          </a:xfrm>
          <a:prstGeom prst="roundRect">
            <a:avLst/>
          </a:prstGeom>
          <a:noFill/>
          <a:ln>
            <a:solidFill>
              <a:srgbClr val="3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8768507" y="866264"/>
            <a:ext cx="274523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s-CO" sz="1300" dirty="0" smtClean="0"/>
              <a:t>Asociación de Bienestar Social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s-CO" sz="1300" dirty="0" smtClean="0"/>
              <a:t>Asociación artística Son de Oro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s-CO" sz="1300" dirty="0" smtClean="0"/>
              <a:t>Asociación Amigos del Llano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s-CO" sz="1300" dirty="0" smtClean="0"/>
              <a:t>Asociación de Joyeros tradicionales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s-CO" sz="1300" dirty="0" smtClean="0"/>
              <a:t>Etnoeducadores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s-CO" sz="1300" dirty="0" smtClean="0"/>
              <a:t>Junta de Acción comunal El Tejar</a:t>
            </a:r>
            <a:endParaRPr lang="es-CO" sz="1300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8710046" y="804007"/>
            <a:ext cx="2803700" cy="1416912"/>
          </a:xfrm>
          <a:prstGeom prst="roundRect">
            <a:avLst/>
          </a:prstGeom>
          <a:noFill/>
          <a:ln>
            <a:solidFill>
              <a:srgbClr val="3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Flecha derecha"/>
          <p:cNvSpPr/>
          <p:nvPr/>
        </p:nvSpPr>
        <p:spPr>
          <a:xfrm>
            <a:off x="8307093" y="1379349"/>
            <a:ext cx="402953" cy="13324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48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5904854" y="1282322"/>
            <a:ext cx="5164927" cy="46991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4"/>
          <p:cNvSpPr/>
          <p:nvPr/>
        </p:nvSpPr>
        <p:spPr>
          <a:xfrm>
            <a:off x="6506365" y="1531141"/>
            <a:ext cx="4144050" cy="4571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BARRERAS/ AMENAZAS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CO" sz="1600" b="1" dirty="0">
              <a:solidFill>
                <a:srgbClr val="76923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Bajos niveles de participación y vinculación con organizaciones e instituciones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 disposición y desconfianza  para  la vinculación o articulación con  proyectos instituciones públicos y privados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general, se encuentra procesos organizativos incipientes sin acciones concretas en el territorio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Pocos espacios deportivos, recreativos y culturales, así como  limitadas opciones para uso del tiempo libre.</a:t>
            </a:r>
          </a:p>
          <a:p>
            <a:pPr marL="285750" indent="-285750" algn="ctr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endParaRPr lang="es-CO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Elipse 6"/>
          <p:cNvSpPr/>
          <p:nvPr/>
        </p:nvSpPr>
        <p:spPr bwMode="auto">
          <a:xfrm>
            <a:off x="52674" y="100842"/>
            <a:ext cx="1899011" cy="43947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9" y="710326"/>
            <a:ext cx="593925" cy="5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420489" y="1266648"/>
            <a:ext cx="5205396" cy="47148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4"/>
          <p:cNvSpPr/>
          <p:nvPr/>
        </p:nvSpPr>
        <p:spPr>
          <a:xfrm>
            <a:off x="691186" y="1534135"/>
            <a:ext cx="4144050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OPORTUNIDADES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CO" sz="1600" b="1" dirty="0">
              <a:solidFill>
                <a:srgbClr val="76923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Potencial organizativo en asociaciones de base: comunidad Afro, indígena y  grupo de mujeres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 formativo adelantado con </a:t>
            </a:r>
            <a:r>
              <a:rPr lang="es-CO" sz="1600" b="1" dirty="0" err="1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JACs</a:t>
            </a: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año pasado por Administración municipal que generó motivación entre sus lideres.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una de las veredas del municipio cuenta con JAC, lo que permitiría llegar a todo el territorio.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s-CO" sz="16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líderes de las organizaciones sociales manifiestan interés en generar alianzas  con entidades u otras organizaciones.</a:t>
            </a:r>
          </a:p>
        </p:txBody>
      </p:sp>
    </p:spTree>
    <p:extLst>
      <p:ext uri="{BB962C8B-B14F-4D97-AF65-F5344CB8AC3E}">
        <p14:creationId xmlns:p14="http://schemas.microsoft.com/office/powerpoint/2010/main" val="21210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65497" y="5677064"/>
            <a:ext cx="4571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 smtClean="0">
                <a:solidFill>
                  <a:schemeClr val="bg1"/>
                </a:solidFill>
                <a:latin typeface="VAG Rounded Std Thin" charset="0"/>
                <a:ea typeface="VAG Rounded Std Thin" charset="0"/>
                <a:cs typeface="VAG Rounded Std Thin" charset="0"/>
              </a:rPr>
              <a:t>Portada </a:t>
            </a:r>
          </a:p>
          <a:p>
            <a:pPr algn="r"/>
            <a:r>
              <a:rPr lang="es-ES_tradnl" sz="3600" b="1" dirty="0" smtClean="0">
                <a:solidFill>
                  <a:schemeClr val="bg1"/>
                </a:solidFill>
                <a:latin typeface="VAG Rounded Std Thin" charset="0"/>
                <a:ea typeface="VAG Rounded Std Thin" charset="0"/>
                <a:cs typeface="VAG Rounded Std Thin" charset="0"/>
              </a:rPr>
              <a:t>Asuntos Ambientales</a:t>
            </a:r>
            <a:endParaRPr lang="es-ES_tradnl" sz="3600" b="1" dirty="0">
              <a:solidFill>
                <a:schemeClr val="bg1"/>
              </a:solidFill>
              <a:latin typeface="VAG Rounded Std Thin" charset="0"/>
              <a:ea typeface="VAG Rounded Std Thin" charset="0"/>
              <a:cs typeface="VAG Rounded Std Thin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401355" y="576824"/>
            <a:ext cx="4766390" cy="3046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CO" sz="4400" b="1" dirty="0">
                <a:solidFill>
                  <a:srgbClr val="307E39"/>
                </a:solidFill>
                <a:latin typeface="Arial Rounded MT Bold" panose="020F0704030504030204" pitchFamily="34" charset="0"/>
                <a:ea typeface="VAG Rounded Std Light" charset="0"/>
                <a:cs typeface="VAG Rounded Std Light" charset="0"/>
              </a:rPr>
              <a:t>Relacionamiento con el grupo de interés </a:t>
            </a:r>
            <a:br>
              <a:rPr lang="es-CO" sz="4400" b="1" dirty="0">
                <a:solidFill>
                  <a:srgbClr val="307E39"/>
                </a:solidFill>
                <a:latin typeface="Arial Rounded MT Bold" panose="020F0704030504030204" pitchFamily="34" charset="0"/>
                <a:ea typeface="VAG Rounded Std Light" charset="0"/>
                <a:cs typeface="VAG Rounded Std Light" charset="0"/>
              </a:rPr>
            </a:br>
            <a:r>
              <a:rPr lang="es-CO" sz="6000" b="1" dirty="0">
                <a:solidFill>
                  <a:srgbClr val="A6C045"/>
                </a:solidFill>
                <a:latin typeface="Arial Rounded MT Bold" panose="020F0704030504030204" pitchFamily="34" charset="0"/>
                <a:ea typeface="VAG Rounded Std Light" charset="0"/>
                <a:cs typeface="VAG Rounded Std Light" charset="0"/>
              </a:rPr>
              <a:t>C</a:t>
            </a:r>
            <a:r>
              <a:rPr lang="es-CO" sz="6000" b="1" dirty="0" smtClean="0">
                <a:solidFill>
                  <a:srgbClr val="A6C045"/>
                </a:solidFill>
                <a:latin typeface="Arial Rounded MT Bold" panose="020F0704030504030204" pitchFamily="34" charset="0"/>
                <a:ea typeface="VAG Rounded Std Light" charset="0"/>
                <a:cs typeface="VAG Rounded Std Light" charset="0"/>
              </a:rPr>
              <a:t>omunidad</a:t>
            </a:r>
            <a:endParaRPr lang="es-ES" sz="6000" b="1" dirty="0">
              <a:solidFill>
                <a:srgbClr val="A6C045"/>
              </a:solidFill>
              <a:latin typeface="Arial Rounded MT Bold" panose="020F0704030504030204" pitchFamily="34" charset="0"/>
              <a:ea typeface="VAG Rounded Std Light" charset="0"/>
              <a:cs typeface="VAG Rounded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>
            <a:off x="9245408" y="395211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GENERALIDADES</a:t>
            </a:r>
            <a:endParaRPr lang="es-CO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141" y="1272741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305918" y="2269673"/>
            <a:ext cx="6096000" cy="40275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20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  del proyecto</a:t>
            </a: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76923C"/>
              </a:buClr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 el proyecto social para la generación de confianza y promoción de la cultura de la legalidad en el municipio de Marmato Caldas, a fin de apalancar la recuperación </a:t>
            </a:r>
            <a:r>
              <a:rPr lang="es-CO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mitigación de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niveles de pérdidas de </a:t>
            </a:r>
            <a:r>
              <a:rPr lang="es-CO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energía de CHEC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territorio, a partir de procesos de involucramiento social y comunitario que promuevan el posicionamiento, fidelización y acercamiento con la empresa y la marca CHEC, desde la perspectiva de la generación de confianza y alianzas gana-gana.</a:t>
            </a: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arenas\CDC CHEC\MAGDA GENERACION DE CONFIANZA\festi_cometas_hv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0892" cy="337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3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>
            <a:off x="9654649" y="106050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GENERALIDADES</a:t>
            </a:r>
            <a:endParaRPr lang="es-CO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82" y="983580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219139934"/>
              </p:ext>
            </p:extLst>
          </p:nvPr>
        </p:nvGraphicFramePr>
        <p:xfrm>
          <a:off x="1343874" y="5126180"/>
          <a:ext cx="8880751" cy="128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9" name="Picture 5" descr="D:\arenas\CDC CHEC\MAGDA GENERACION DE CONFIANZA\nevado - copi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92" y="304799"/>
            <a:ext cx="4483201" cy="33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arenas\CDC CHEC\MAGDA GENERACION DE CONFIANZA\img_08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73" y="1817749"/>
            <a:ext cx="3971636" cy="29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>
            <a:off x="9245408" y="395211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GENERALIDADES</a:t>
            </a:r>
            <a:endParaRPr lang="es-CO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141" y="1272741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1"/>
          <p:cNvSpPr/>
          <p:nvPr/>
        </p:nvSpPr>
        <p:spPr>
          <a:xfrm>
            <a:off x="1059873" y="984654"/>
            <a:ext cx="84582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  <a:endParaRPr lang="es-CO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El proyecto “Generación de Confianza” a nivel metodológico articula diferentes aspectos técnicos y operativos en lo que se refiere a la implementación de un modelo de relacionamiento con grupos de interés. Está diseñado a partir de tres etapas: </a:t>
            </a:r>
            <a:endParaRPr lang="es-CO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arenR"/>
            </a:pP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Etapa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previa a la implementación del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proyecto - Planeación </a:t>
            </a:r>
          </a:p>
          <a:p>
            <a:pPr marL="457200" indent="-457200" algn="just">
              <a:buAutoNum type="arabicParenR"/>
            </a:pP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Etapa 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de implementación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buAutoNum type="arabicParenR"/>
            </a:pP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Etapa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posterior a la ejecución del proyecto, orientada al mantenimiento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los territorios.  </a:t>
            </a:r>
          </a:p>
          <a:p>
            <a:r>
              <a:rPr lang="es-CO" dirty="0"/>
              <a:t> 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9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>
            <a:off x="9517405" y="217585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12" y="1144154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084832" y="342280"/>
            <a:ext cx="6241750" cy="718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20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1: </a:t>
            </a:r>
            <a:r>
              <a:rPr lang="es-CO" sz="20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PREVIA</a:t>
            </a: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517405" y="2186397"/>
            <a:ext cx="25201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Tiempo estimado:</a:t>
            </a:r>
            <a:r>
              <a:rPr lang="es-CO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CO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Mes</a:t>
            </a:r>
          </a:p>
          <a:p>
            <a:endParaRPr lang="es-CO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ángulo 11"/>
          <p:cNvSpPr/>
          <p:nvPr/>
        </p:nvSpPr>
        <p:spPr>
          <a:xfrm>
            <a:off x="9606171" y="3025745"/>
            <a:ext cx="2369953" cy="295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400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C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400" dirty="0" smtClean="0"/>
              <a:t>1. Definición de territorio a impactar </a:t>
            </a:r>
            <a:r>
              <a:rPr lang="es-CO" sz="1400" dirty="0"/>
              <a:t>de acuerdo a requerimientos empresariales</a:t>
            </a:r>
            <a:r>
              <a:rPr lang="es-CO" sz="1400" dirty="0" smtClean="0"/>
              <a:t>.</a:t>
            </a:r>
          </a:p>
          <a:p>
            <a:pPr lvl="0"/>
            <a:endParaRPr lang="es-CO" sz="1400" dirty="0"/>
          </a:p>
          <a:p>
            <a:pPr lvl="0" algn="just"/>
            <a:r>
              <a:rPr lang="es-CO" sz="1400" dirty="0" smtClean="0"/>
              <a:t>2. Propuesta </a:t>
            </a:r>
            <a:r>
              <a:rPr lang="es-CO" sz="1400" dirty="0"/>
              <a:t>validada para su implementación</a:t>
            </a:r>
            <a:r>
              <a:rPr lang="es-CO" sz="1400" dirty="0" smtClean="0"/>
              <a:t>.</a:t>
            </a:r>
          </a:p>
          <a:p>
            <a:pPr lvl="0"/>
            <a:endParaRPr lang="es-CO" sz="1400" dirty="0"/>
          </a:p>
          <a:p>
            <a:pPr lvl="0" algn="just"/>
            <a:r>
              <a:rPr lang="es-CO" sz="1400" dirty="0" smtClean="0"/>
              <a:t>3. 100</a:t>
            </a:r>
            <a:r>
              <a:rPr lang="es-CO" sz="1400" dirty="0"/>
              <a:t>% de profesionales formados  en temas de interés </a:t>
            </a:r>
            <a:r>
              <a:rPr lang="es-CO" sz="1400" dirty="0" smtClean="0"/>
              <a:t>empresarial</a:t>
            </a:r>
            <a:endParaRPr lang="es-CO" sz="1400" dirty="0"/>
          </a:p>
        </p:txBody>
      </p:sp>
      <p:graphicFrame>
        <p:nvGraphicFramePr>
          <p:cNvPr id="122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977266"/>
              </p:ext>
            </p:extLst>
          </p:nvPr>
        </p:nvGraphicFramePr>
        <p:xfrm>
          <a:off x="412664" y="1066540"/>
          <a:ext cx="8941928" cy="5249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2797">
                  <a:extLst>
                    <a:ext uri="{9D8B030D-6E8A-4147-A177-3AD203B41FA5}">
                      <a16:colId xmlns="" xmlns:a16="http://schemas.microsoft.com/office/drawing/2014/main" val="3175937478"/>
                    </a:ext>
                  </a:extLst>
                </a:gridCol>
                <a:gridCol w="3226466">
                  <a:extLst>
                    <a:ext uri="{9D8B030D-6E8A-4147-A177-3AD203B41FA5}">
                      <a16:colId xmlns="" xmlns:a16="http://schemas.microsoft.com/office/drawing/2014/main" val="2526875179"/>
                    </a:ext>
                  </a:extLst>
                </a:gridCol>
                <a:gridCol w="4412665">
                  <a:extLst>
                    <a:ext uri="{9D8B030D-6E8A-4147-A177-3AD203B41FA5}">
                      <a16:colId xmlns="" xmlns:a16="http://schemas.microsoft.com/office/drawing/2014/main" val="3495302025"/>
                    </a:ext>
                  </a:extLst>
                </a:gridCol>
              </a:tblGrid>
              <a:tr h="482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Etapa </a:t>
                      </a:r>
                      <a:r>
                        <a:rPr lang="es-CO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Momentos</a:t>
                      </a:r>
                      <a:endParaRPr lang="es-CO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Actividades</a:t>
                      </a:r>
                      <a:endParaRPr lang="es-CO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9154916"/>
                  </a:ext>
                </a:extLst>
              </a:tr>
              <a:tr h="131732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Planeación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plantea la 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 de intervención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comunitaria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Reunión empresarial para determinar alcance de la solicitud en términos geográficos y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objetivo.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4042057"/>
                  </a:ext>
                </a:extLst>
              </a:tr>
              <a:tr h="171796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Adaptación de la propuesta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municipio de Marmato.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Revisión de propuesta inicial.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2.Mesas de discusión para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cualificación 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la propuesta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Validación de la propuesta con equipo técnico de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pérdidas.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60585888"/>
                  </a:ext>
                </a:extLst>
              </a:tr>
              <a:tr h="173181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3.Formación 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equipo profesional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Definir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contenidos 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interés, 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de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formación</a:t>
                      </a:r>
                      <a:r>
                        <a:rPr lang="es-CO" sz="16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profesionales   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los cuales 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dirigido el proceso de formación.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CO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Ejecución.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6"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1622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1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6"/>
          <p:cNvSpPr/>
          <p:nvPr/>
        </p:nvSpPr>
        <p:spPr bwMode="auto">
          <a:xfrm>
            <a:off x="9640794" y="291444"/>
            <a:ext cx="2383838" cy="643263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935" y="1059790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342526068"/>
              </p:ext>
            </p:extLst>
          </p:nvPr>
        </p:nvGraphicFramePr>
        <p:xfrm>
          <a:off x="1578625" y="291444"/>
          <a:ext cx="10021971" cy="60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dondear rectángulo de esquina del mismo lado 21"/>
          <p:cNvSpPr/>
          <p:nvPr/>
        </p:nvSpPr>
        <p:spPr>
          <a:xfrm rot="16200000">
            <a:off x="3557382" y="-514838"/>
            <a:ext cx="678559" cy="4081132"/>
          </a:xfrm>
          <a:prstGeom prst="round2SameRect">
            <a:avLst>
              <a:gd name="adj1" fmla="val 50000"/>
              <a:gd name="adj2" fmla="val 10727"/>
            </a:avLst>
          </a:prstGeom>
          <a:solidFill>
            <a:srgbClr val="307E39"/>
          </a:solidFill>
          <a:ln w="9525" cap="flat" cmpd="sng" algn="ctr">
            <a:noFill/>
            <a:prstDash val="solid"/>
          </a:ln>
          <a:effectLst/>
        </p:spPr>
        <p:txBody>
          <a:bodyPr vert="eaVert" rtlCol="0" anchor="ctr">
            <a:noAutofit/>
          </a:bodyPr>
          <a:lstStyle/>
          <a:p>
            <a:pPr algn="ctr">
              <a:defRPr/>
            </a:pPr>
            <a:r>
              <a:rPr lang="es-CO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ETAPA 2: IMPLEMENTACIÓN</a:t>
            </a:r>
          </a:p>
          <a:p>
            <a:pPr algn="ctr">
              <a:defRPr/>
            </a:pPr>
            <a:r>
              <a:rPr lang="es-CO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Incluye los siguientes momentos</a:t>
            </a:r>
            <a:endParaRPr lang="es-CO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>
            <a:off x="9245408" y="395211"/>
            <a:ext cx="2383838" cy="797261"/>
          </a:xfrm>
          <a:prstGeom prst="ellipse">
            <a:avLst/>
          </a:prstGeom>
          <a:solidFill>
            <a:srgbClr val="307E39"/>
          </a:solidFill>
          <a:ln w="127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s-CO" sz="1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GENERACIÓN DE CONFIANZA</a:t>
            </a:r>
            <a:endParaRPr lang="es-CO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141" y="1272741"/>
            <a:ext cx="745557" cy="6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5217" y="238001"/>
            <a:ext cx="8525004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CO" b="1" dirty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2: </a:t>
            </a:r>
            <a:r>
              <a:rPr lang="es-CO" b="1" dirty="0" smtClean="0">
                <a:solidFill>
                  <a:srgbClr val="76923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IMPLEMENTACIÓN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652661"/>
              </p:ext>
            </p:extLst>
          </p:nvPr>
        </p:nvGraphicFramePr>
        <p:xfrm>
          <a:off x="181582" y="1095486"/>
          <a:ext cx="9092020" cy="5402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4794">
                  <a:extLst>
                    <a:ext uri="{9D8B030D-6E8A-4147-A177-3AD203B41FA5}">
                      <a16:colId xmlns="" xmlns:a16="http://schemas.microsoft.com/office/drawing/2014/main" val="186827570"/>
                    </a:ext>
                  </a:extLst>
                </a:gridCol>
                <a:gridCol w="3196885">
                  <a:extLst>
                    <a:ext uri="{9D8B030D-6E8A-4147-A177-3AD203B41FA5}">
                      <a16:colId xmlns="" xmlns:a16="http://schemas.microsoft.com/office/drawing/2014/main" val="3251162404"/>
                    </a:ext>
                  </a:extLst>
                </a:gridCol>
                <a:gridCol w="4190341">
                  <a:extLst>
                    <a:ext uri="{9D8B030D-6E8A-4147-A177-3AD203B41FA5}">
                      <a16:colId xmlns="" xmlns:a16="http://schemas.microsoft.com/office/drawing/2014/main" val="4030089604"/>
                    </a:ext>
                  </a:extLst>
                </a:gridCol>
              </a:tblGrid>
              <a:tr h="4950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MOMENTO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04" marR="51504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TAREA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04" marR="51504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ACTIVIDADES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04" marR="51504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8306964"/>
                  </a:ext>
                </a:extLst>
              </a:tr>
              <a:tr h="111104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MOMENTO 1: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Acercamiento </a:t>
                      </a:r>
                      <a:r>
                        <a:rPr lang="es-CO" sz="1400" dirty="0">
                          <a:effectLst/>
                        </a:rPr>
                        <a:t>e Identificación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04" marR="51504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CO" sz="1400" dirty="0" smtClean="0">
                          <a:effectLst/>
                        </a:rPr>
                        <a:t>1. Identificar </a:t>
                      </a:r>
                      <a:r>
                        <a:rPr lang="es-CO" sz="1400" dirty="0">
                          <a:effectLst/>
                        </a:rPr>
                        <a:t>y seleccionar comunidades </a:t>
                      </a:r>
                      <a:r>
                        <a:rPr lang="es-CO" sz="1400" dirty="0" smtClean="0">
                          <a:effectLst/>
                        </a:rPr>
                        <a:t>objetivo</a:t>
                      </a:r>
                      <a:endParaRPr lang="es-CO" sz="1400" dirty="0">
                        <a:effectLst/>
                      </a:endParaRPr>
                    </a:p>
                  </a:txBody>
                  <a:tcPr marL="51504" marR="5150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1. Analizar y seleccionar nodos y comunidades a intervenir desde la perspectiva empresarial.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04" marR="5150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84875291"/>
                  </a:ext>
                </a:extLst>
              </a:tr>
              <a:tr h="34636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CO" sz="1400" dirty="0" smtClean="0">
                          <a:effectLst/>
                        </a:rPr>
                        <a:t>2. Acercarse </a:t>
                      </a:r>
                      <a:r>
                        <a:rPr lang="es-CO" sz="1400" dirty="0">
                          <a:effectLst/>
                        </a:rPr>
                        <a:t>a la comunidad de </a:t>
                      </a:r>
                      <a:r>
                        <a:rPr lang="es-CO" sz="1400" dirty="0" smtClean="0">
                          <a:effectLst/>
                        </a:rPr>
                        <a:t>Marmato, </a:t>
                      </a:r>
                      <a:r>
                        <a:rPr lang="es-CO" sz="1400" dirty="0">
                          <a:effectLst/>
                        </a:rPr>
                        <a:t>caracterizar sus iniciativas, capacidades sociales, institucionales y estratégicas, así como las necesidades de los actores institucionales y comunitarios.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 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04" marR="5150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1. Revisar </a:t>
                      </a:r>
                      <a:r>
                        <a:rPr lang="es-CO" sz="1400" dirty="0">
                          <a:effectLst/>
                        </a:rPr>
                        <a:t>fuentes primarias y </a:t>
                      </a:r>
                      <a:r>
                        <a:rPr lang="es-CO" sz="1400" dirty="0" smtClean="0">
                          <a:effectLst/>
                        </a:rPr>
                        <a:t>secundarias, </a:t>
                      </a:r>
                      <a:r>
                        <a:rPr lang="es-CO" sz="1400" dirty="0">
                          <a:effectLst/>
                        </a:rPr>
                        <a:t>tomando como referente  el trabajo desarrollado desde Gestión Social.  </a:t>
                      </a:r>
                      <a:endParaRPr lang="es-CO" sz="14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CO" sz="6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2.Identificar </a:t>
                      </a:r>
                      <a:r>
                        <a:rPr lang="es-CO" sz="1400" dirty="0">
                          <a:effectLst/>
                        </a:rPr>
                        <a:t>actores institucionales y comunitarios </a:t>
                      </a:r>
                      <a:r>
                        <a:rPr lang="es-CO" sz="1400" dirty="0" smtClean="0">
                          <a:effectLst/>
                        </a:rPr>
                        <a:t>en </a:t>
                      </a:r>
                      <a:r>
                        <a:rPr lang="es-CO" sz="1400" dirty="0">
                          <a:effectLst/>
                        </a:rPr>
                        <a:t>el </a:t>
                      </a:r>
                      <a:r>
                        <a:rPr lang="es-CO" sz="1400" dirty="0" smtClean="0">
                          <a:effectLst/>
                        </a:rPr>
                        <a:t>territorio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CO" sz="6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3. Gestionar encuentros con actores clave</a:t>
                      </a:r>
                      <a:r>
                        <a:rPr lang="es-CO" sz="1400" dirty="0" smtClean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CO" sz="6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4. Conocer </a:t>
                      </a:r>
                      <a:r>
                        <a:rPr lang="es-CO" sz="1400" dirty="0" smtClean="0">
                          <a:effectLst/>
                        </a:rPr>
                        <a:t>a los </a:t>
                      </a:r>
                      <a:r>
                        <a:rPr lang="es-CO" sz="1400" dirty="0">
                          <a:effectLst/>
                        </a:rPr>
                        <a:t>actores </a:t>
                      </a:r>
                      <a:r>
                        <a:rPr lang="es-CO" sz="1400" dirty="0" smtClean="0">
                          <a:effectLst/>
                        </a:rPr>
                        <a:t>identificados </a:t>
                      </a:r>
                      <a:r>
                        <a:rPr lang="es-CO" sz="1400" dirty="0">
                          <a:effectLst/>
                        </a:rPr>
                        <a:t>(Nombre, misión visión, objetivos, experiencia etc</a:t>
                      </a:r>
                      <a:r>
                        <a:rPr lang="es-CO" sz="1400" dirty="0" smtClean="0">
                          <a:effectLst/>
                        </a:rPr>
                        <a:t>.)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CO" sz="6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5. Realizar análisis bajo criterios de oportunidad, viabilidad, prioridad y riesgos de </a:t>
                      </a:r>
                      <a:r>
                        <a:rPr lang="es-CO" sz="1400" dirty="0" smtClean="0">
                          <a:effectLst/>
                        </a:rPr>
                        <a:t>vinculación.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04" marR="51504" marT="0" marB="0"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40805590"/>
                  </a:ext>
                </a:extLst>
              </a:tr>
              <a:tr h="3325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bg1"/>
                          </a:solidFill>
                          <a:effectLst/>
                        </a:rPr>
                        <a:t>Análisis de Cumplimiento de Indicadores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04" marR="51504" marT="0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8035409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9384202" y="2223815"/>
            <a:ext cx="2348143" cy="342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sz="1500" b="1" dirty="0">
                <a:solidFill>
                  <a:srgbClr val="7692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Tiempo estimado</a:t>
            </a:r>
            <a:r>
              <a:rPr lang="es-CO" sz="1500" dirty="0">
                <a:solidFill>
                  <a:srgbClr val="7692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3 meses</a:t>
            </a:r>
            <a:endParaRPr lang="es-CO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3"/>
          <p:cNvSpPr/>
          <p:nvPr/>
        </p:nvSpPr>
        <p:spPr>
          <a:xfrm>
            <a:off x="9531927" y="2886219"/>
            <a:ext cx="2369561" cy="2586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>
                <a:solidFill>
                  <a:srgbClr val="7692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Indicador</a:t>
            </a:r>
            <a:r>
              <a:rPr lang="es-CO" sz="1600" b="1" dirty="0" smtClean="0">
                <a:solidFill>
                  <a:srgbClr val="7692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s-CO" sz="1600" b="1" dirty="0">
              <a:solidFill>
                <a:srgbClr val="76923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400" dirty="0"/>
              <a:t>Total de actores sociales e institucionales, identificados y analizados bajo criterios de oportunidad, viabilidad, prioridad y riesgos de vinculación en corto, mediano y largo plazo. </a:t>
            </a:r>
          </a:p>
          <a:p>
            <a:pPr algn="just"/>
            <a:r>
              <a:rPr lang="es-CO" sz="1600" b="1" dirty="0"/>
              <a:t> </a:t>
            </a:r>
            <a:endParaRPr lang="es-CO" sz="16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6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1620</Words>
  <Application>Microsoft Office PowerPoint</Application>
  <PresentationFormat>Personalizado</PresentationFormat>
  <Paragraphs>308</Paragraphs>
  <Slides>23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Tema de Office</vt:lpstr>
      <vt:lpstr>2_Tema de Office</vt:lpstr>
      <vt:lpstr>1_Tema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RESUMEN DEL DESARROLLO METODOLOGICO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Luffi</cp:lastModifiedBy>
  <cp:revision>272</cp:revision>
  <dcterms:created xsi:type="dcterms:W3CDTF">2018-06-06T21:52:08Z</dcterms:created>
  <dcterms:modified xsi:type="dcterms:W3CDTF">2019-07-08T14:26:29Z</dcterms:modified>
</cp:coreProperties>
</file>